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51"/>
  </p:notesMasterIdLst>
  <p:sldIdLst>
    <p:sldId id="256" r:id="rId3"/>
    <p:sldId id="261" r:id="rId4"/>
    <p:sldId id="262" r:id="rId5"/>
    <p:sldId id="263" r:id="rId6"/>
    <p:sldId id="257" r:id="rId7"/>
    <p:sldId id="267" r:id="rId8"/>
    <p:sldId id="433" r:id="rId9"/>
    <p:sldId id="443" r:id="rId10"/>
    <p:sldId id="435" r:id="rId11"/>
    <p:sldId id="450" r:id="rId12"/>
    <p:sldId id="414" r:id="rId13"/>
    <p:sldId id="444" r:id="rId14"/>
    <p:sldId id="446" r:id="rId15"/>
    <p:sldId id="454" r:id="rId16"/>
    <p:sldId id="445" r:id="rId17"/>
    <p:sldId id="416" r:id="rId18"/>
    <p:sldId id="417" r:id="rId19"/>
    <p:sldId id="455" r:id="rId20"/>
    <p:sldId id="448" r:id="rId21"/>
    <p:sldId id="449" r:id="rId22"/>
    <p:sldId id="456" r:id="rId23"/>
    <p:sldId id="418" r:id="rId24"/>
    <p:sldId id="419" r:id="rId25"/>
    <p:sldId id="376" r:id="rId26"/>
    <p:sldId id="434" r:id="rId27"/>
    <p:sldId id="459" r:id="rId28"/>
    <p:sldId id="458" r:id="rId29"/>
    <p:sldId id="460" r:id="rId30"/>
    <p:sldId id="461" r:id="rId31"/>
    <p:sldId id="462" r:id="rId32"/>
    <p:sldId id="432" r:id="rId33"/>
    <p:sldId id="420" r:id="rId34"/>
    <p:sldId id="438" r:id="rId35"/>
    <p:sldId id="478" r:id="rId36"/>
    <p:sldId id="479" r:id="rId37"/>
    <p:sldId id="480" r:id="rId38"/>
    <p:sldId id="440" r:id="rId39"/>
    <p:sldId id="441" r:id="rId40"/>
    <p:sldId id="477" r:id="rId41"/>
    <p:sldId id="476" r:id="rId42"/>
    <p:sldId id="481" r:id="rId43"/>
    <p:sldId id="436" r:id="rId44"/>
    <p:sldId id="297" r:id="rId45"/>
    <p:sldId id="365" r:id="rId46"/>
    <p:sldId id="348" r:id="rId47"/>
    <p:sldId id="264" r:id="rId48"/>
    <p:sldId id="437" r:id="rId49"/>
    <p:sldId id="442"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varScale="1">
        <p:scale>
          <a:sx n="98" d="100"/>
          <a:sy n="98" d="100"/>
        </p:scale>
        <p:origin x="177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https://towardsdatascience.com/how-to-get-started-with-word2vec-and-then-how-to-make-it-work-d0a2fca9dad3</a:t>
            </a:r>
          </a:p>
          <a:p>
            <a:r>
              <a:rPr lang="en-US" dirty="0"/>
              <a:t>https://github.com/kavgan/nlp-in-practice</a:t>
            </a:r>
          </a:p>
          <a:p>
            <a:r>
              <a:rPr lang="en-US" dirty="0"/>
              <a:t>https://lena-voita.github.io/nlp_course/word_embeddings.html#w2v_idea</a:t>
            </a:r>
          </a:p>
        </p:txBody>
      </p:sp>
    </p:spTree>
    <p:extLst>
      <p:ext uri="{BB962C8B-B14F-4D97-AF65-F5344CB8AC3E}">
        <p14:creationId xmlns:p14="http://schemas.microsoft.com/office/powerpoint/2010/main" val="294128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7927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https://nlp.stanford.edu/projects/glove/</a:t>
            </a:r>
          </a:p>
        </p:txBody>
      </p:sp>
    </p:spTree>
    <p:extLst>
      <p:ext uri="{BB962C8B-B14F-4D97-AF65-F5344CB8AC3E}">
        <p14:creationId xmlns:p14="http://schemas.microsoft.com/office/powerpoint/2010/main" val="242942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https://www.thegioimaychu.vn/blog/ai-hpc/deep-learning-xu-ly-ngon-ngu-tu-nhien-nlp-su-dung-rnns-va-cnns-p2835/</a:t>
            </a:r>
          </a:p>
        </p:txBody>
      </p:sp>
    </p:spTree>
    <p:extLst>
      <p:ext uri="{BB962C8B-B14F-4D97-AF65-F5344CB8AC3E}">
        <p14:creationId xmlns:p14="http://schemas.microsoft.com/office/powerpoint/2010/main" val="87323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https://lena-voita.github.io/nlp_course/language_modeling.html</a:t>
            </a:r>
          </a:p>
        </p:txBody>
      </p:sp>
    </p:spTree>
    <p:extLst>
      <p:ext uri="{BB962C8B-B14F-4D97-AF65-F5344CB8AC3E}">
        <p14:creationId xmlns:p14="http://schemas.microsoft.com/office/powerpoint/2010/main" val="2536062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a:p>
            <a:r>
              <a:rPr lang="en-US" dirty="0"/>
              <a:t>https://phamdinhkhanh.github.io/2020/05/23/BERTModel.html</a:t>
            </a:r>
          </a:p>
        </p:txBody>
      </p:sp>
    </p:spTree>
    <p:extLst>
      <p:ext uri="{BB962C8B-B14F-4D97-AF65-F5344CB8AC3E}">
        <p14:creationId xmlns:p14="http://schemas.microsoft.com/office/powerpoint/2010/main" val="3988362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https://medium.com/@samia.khalid/bert-explained-a-complete-guide-with-theory-and-tutorial-3ac9ebc8fa7c</a:t>
            </a:r>
            <a:endParaRPr lang="en-US" dirty="0"/>
          </a:p>
        </p:txBody>
      </p:sp>
    </p:spTree>
    <p:extLst>
      <p:ext uri="{BB962C8B-B14F-4D97-AF65-F5344CB8AC3E}">
        <p14:creationId xmlns:p14="http://schemas.microsoft.com/office/powerpoint/2010/main" val="1062513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p:txBody>
      </p:sp>
    </p:spTree>
    <p:extLst>
      <p:ext uri="{BB962C8B-B14F-4D97-AF65-F5344CB8AC3E}">
        <p14:creationId xmlns:p14="http://schemas.microsoft.com/office/powerpoint/2010/main" val="1492657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https://www.nltk.org/</a:t>
            </a:r>
          </a:p>
        </p:txBody>
      </p:sp>
    </p:spTree>
    <p:extLst>
      <p:ext uri="{BB962C8B-B14F-4D97-AF65-F5344CB8AC3E}">
        <p14:creationId xmlns:p14="http://schemas.microsoft.com/office/powerpoint/2010/main" val="1036270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https://phamdinhkhanh.github.io/2019/08/25/PyTorch_Torchtext_Tutorial.html</a:t>
            </a:r>
          </a:p>
          <a:p>
            <a:r>
              <a:rPr lang="en-US" dirty="0"/>
              <a:t>https://colab.research.google.com/github/pytorch/text/blob/gh-pages/main/_</a:t>
            </a:r>
            <a:r>
              <a:rPr lang="en-US" dirty="0" smtClean="0"/>
              <a:t>downloads/764dcd36c4948c7e9a28df09d761099d/sst2_classification_non_distributed.ipynb</a:t>
            </a:r>
          </a:p>
          <a:p>
            <a:r>
              <a:rPr lang="en-US" dirty="0" smtClean="0"/>
              <a:t>https://pytorch.org/tutorials/beginner/transformer_tutorial.html</a:t>
            </a:r>
          </a:p>
          <a:p>
            <a:r>
              <a:rPr lang="en-US" dirty="0" smtClean="0"/>
              <a:t>https://github.com/pytorch/text</a:t>
            </a:r>
            <a:endParaRPr lang="en-US" dirty="0"/>
          </a:p>
        </p:txBody>
      </p:sp>
    </p:spTree>
    <p:extLst>
      <p:ext uri="{BB962C8B-B14F-4D97-AF65-F5344CB8AC3E}">
        <p14:creationId xmlns:p14="http://schemas.microsoft.com/office/powerpoint/2010/main" val="272830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https://github.com/huggingface/notebooks/blob/main/examples/question_answering.ipynb</a:t>
            </a:r>
          </a:p>
          <a:p>
            <a:r>
              <a:rPr lang="en-US" dirty="0"/>
              <a:t>https://towardsdatascience.com/an-introduction-to-transformers-and-hugging-face-13052ec9d72d</a:t>
            </a:r>
          </a:p>
        </p:txBody>
      </p:sp>
    </p:spTree>
    <p:extLst>
      <p:ext uri="{BB962C8B-B14F-4D97-AF65-F5344CB8AC3E}">
        <p14:creationId xmlns:p14="http://schemas.microsoft.com/office/powerpoint/2010/main" val="3108705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https://colab.research.google.com/github/google-research/bert/blob/master/predicting_movie_reviews_with_bert_on_tf_hub.ipynb#scrollTo=xiYrZKaHwV81</a:t>
            </a:r>
            <a:endParaRPr dirty="0"/>
          </a:p>
        </p:txBody>
      </p:sp>
    </p:spTree>
    <p:extLst>
      <p:ext uri="{BB962C8B-B14F-4D97-AF65-F5344CB8AC3E}">
        <p14:creationId xmlns:p14="http://schemas.microsoft.com/office/powerpoint/2010/main" val="422429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45</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https://phamdinhkhanh.github.io/2020/06/04/PhoBERT_Fairseq.html</a:t>
            </a:r>
          </a:p>
        </p:txBody>
      </p:sp>
    </p:spTree>
    <p:extLst>
      <p:ext uri="{BB962C8B-B14F-4D97-AF65-F5344CB8AC3E}">
        <p14:creationId xmlns:p14="http://schemas.microsoft.com/office/powerpoint/2010/main" val="1297491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https://imerit.net/blog/25-best-nlp-datasets-for-machine-learning-all-pbm/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https://drive.google.com/file/d/1Fuo_ALIFKlUvOPbK5rUA5OfAS2wKn_95/view</a:t>
            </a:r>
          </a:p>
          <a:p>
            <a:endParaRPr lang="en-US" dirty="0"/>
          </a:p>
        </p:txBody>
      </p:sp>
    </p:spTree>
    <p:extLst>
      <p:ext uri="{BB962C8B-B14F-4D97-AF65-F5344CB8AC3E}">
        <p14:creationId xmlns:p14="http://schemas.microsoft.com/office/powerpoint/2010/main" val="1380444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https://kili-technology.com/blog/nlp-deep-learning</a:t>
            </a:r>
          </a:p>
        </p:txBody>
      </p:sp>
    </p:spTree>
    <p:extLst>
      <p:ext uri="{BB962C8B-B14F-4D97-AF65-F5344CB8AC3E}">
        <p14:creationId xmlns:p14="http://schemas.microsoft.com/office/powerpoint/2010/main" val="2815322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http://web.stanford.edu/class/cs224n/index.html#schedule</a:t>
            </a:r>
          </a:p>
          <a:p>
            <a:pPr marL="158750" indent="0">
              <a:buNone/>
            </a:pPr>
            <a:r>
              <a:rPr lang="en-US" dirty="0"/>
              <a:t>https://arxiv.org/pdf/1301.3781.pdf</a:t>
            </a:r>
          </a:p>
          <a:p>
            <a:pPr marL="158750" indent="0">
              <a:buNone/>
            </a:pPr>
            <a:r>
              <a:rPr lang="en-US" dirty="0"/>
              <a:t>http://web.stanford.edu/class/cs224n/slides/cs224n-2022-lecture01-wordvecs1.pdf</a:t>
            </a:r>
          </a:p>
        </p:txBody>
      </p:sp>
    </p:spTree>
    <p:extLst>
      <p:ext uri="{BB962C8B-B14F-4D97-AF65-F5344CB8AC3E}">
        <p14:creationId xmlns:p14="http://schemas.microsoft.com/office/powerpoint/2010/main" val="1010145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https://lena-voita.github.io/nlp_course/word_embeddings.html</a:t>
            </a:r>
          </a:p>
        </p:txBody>
      </p:sp>
    </p:spTree>
    <p:extLst>
      <p:ext uri="{BB962C8B-B14F-4D97-AF65-F5344CB8AC3E}">
        <p14:creationId xmlns:p14="http://schemas.microsoft.com/office/powerpoint/2010/main" val="472204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gi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pytorch/text/tree/main/torchtext/datasets" TargetMode="External"/><Relationship Id="rId7" Type="http://schemas.openxmlformats.org/officeDocument/2006/relationships/hyperlink" Target="https://github.com/pytorch/text/tree/main/torchtext/vocab"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github.com/pytorch/text/tree/main/torchtext/models" TargetMode="External"/><Relationship Id="rId5" Type="http://schemas.openxmlformats.org/officeDocument/2006/relationships/hyperlink" Target="https://github.com/pytorch/text/tree/main/torchtext/transforms" TargetMode="External"/><Relationship Id="rId4" Type="http://schemas.openxmlformats.org/officeDocument/2006/relationships/hyperlink" Target="https://github.com/pytorch/text/tree/main/torchtext/data"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9: Xử lý ngôn ngữ tự nhiên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Ví</a:t>
            </a:r>
            <a:r>
              <a:rPr lang="en-US" dirty="0"/>
              <a:t> </a:t>
            </a:r>
            <a:r>
              <a:rPr lang="en-US" dirty="0" err="1"/>
              <a:t>dụ</a:t>
            </a:r>
            <a:r>
              <a:rPr lang="en-US" dirty="0"/>
              <a:t> </a:t>
            </a:r>
            <a:r>
              <a:rPr lang="en-US" dirty="0" err="1"/>
              <a:t>ứng</a:t>
            </a:r>
            <a:r>
              <a:rPr lang="en-US" dirty="0"/>
              <a:t> </a:t>
            </a:r>
            <a:r>
              <a:rPr lang="en-US" dirty="0" err="1"/>
              <a:t>dụng</a:t>
            </a:r>
            <a:endParaRPr lang="en-US" dirty="0"/>
          </a:p>
        </p:txBody>
      </p:sp>
      <p:sp>
        <p:nvSpPr>
          <p:cNvPr id="3" name="Text Placeholder 2"/>
          <p:cNvSpPr>
            <a:spLocks noGrp="1"/>
          </p:cNvSpPr>
          <p:nvPr>
            <p:ph type="body" idx="1"/>
          </p:nvPr>
        </p:nvSpPr>
        <p:spPr/>
        <p:txBody>
          <a:bodyPr>
            <a:normAutofit/>
          </a:bodyPr>
          <a:lstStyle/>
          <a:p>
            <a:r>
              <a:rPr lang="en-US" dirty="0"/>
              <a:t>The SEC said, “Musk, your tweets are a blight. They really could cost you your job, if you don't stop all this tweeting at night.” Then Musk cried, “Why? The tweets I wrote are not mean, I don't use all-caps and I'm sure that my tweets are clean.” “But your tweets can move markets and that's why we're sore. You may be a genius and a billionaire, but it doesn't give you the right to </a:t>
            </a:r>
          </a:p>
          <a:p>
            <a:endParaRPr lang="en-US" dirty="0"/>
          </a:p>
          <a:p>
            <a:r>
              <a:rPr lang="en-US" dirty="0"/>
              <a:t>How many users have signed up since the start of 2020? </a:t>
            </a:r>
          </a:p>
          <a:p>
            <a:pPr lvl="1"/>
            <a:r>
              <a:rPr lang="en-US" dirty="0"/>
              <a:t>SELECT count(id) FROM users WHERE </a:t>
            </a:r>
            <a:r>
              <a:rPr lang="en-US" dirty="0" err="1"/>
              <a:t>created_at</a:t>
            </a:r>
            <a:r>
              <a:rPr lang="en-US" dirty="0"/>
              <a:t> &gt; ‘2020-01-01’ </a:t>
            </a:r>
          </a:p>
          <a:p>
            <a:endParaRPr lang="en-US" dirty="0"/>
          </a:p>
          <a:p>
            <a:r>
              <a:rPr lang="en-US" dirty="0"/>
              <a:t>What is the average number of influencers each user is subscribed to? </a:t>
            </a:r>
          </a:p>
          <a:p>
            <a:pPr lvl="1"/>
            <a:r>
              <a:rPr lang="en-US" dirty="0"/>
              <a:t>SELECT </a:t>
            </a:r>
            <a:r>
              <a:rPr lang="en-US" dirty="0" err="1"/>
              <a:t>avg</a:t>
            </a:r>
            <a:r>
              <a:rPr lang="en-US" dirty="0"/>
              <a:t>(count) FROM ( SELECT </a:t>
            </a:r>
            <a:r>
              <a:rPr lang="en-US" dirty="0" err="1"/>
              <a:t>user_id</a:t>
            </a:r>
            <a:r>
              <a:rPr lang="en-US" dirty="0"/>
              <a:t>, count(*) FROM subscribers GROUP BY </a:t>
            </a:r>
            <a:r>
              <a:rPr lang="en-US" dirty="0" err="1"/>
              <a:t>user_id</a:t>
            </a:r>
            <a:r>
              <a:rPr lang="en-US" dirty="0"/>
              <a:t> ) AS </a:t>
            </a:r>
            <a:r>
              <a:rPr lang="en-US" dirty="0" err="1"/>
              <a:t>avg_subscriptions_per_user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1458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a:t>
            </a:r>
            <a:r>
              <a:rPr lang="en-US" dirty="0"/>
              <a:t>2</a:t>
            </a:r>
            <a:r>
              <a:rPr lang="vi-VN" dirty="0"/>
              <a:t>: </a:t>
            </a:r>
            <a:r>
              <a:rPr lang="en-US" dirty="0" err="1"/>
              <a:t>Trình</a:t>
            </a:r>
            <a:r>
              <a:rPr lang="en-US" dirty="0"/>
              <a:t> </a:t>
            </a:r>
            <a:r>
              <a:rPr lang="en-US" dirty="0" err="1"/>
              <a:t>bày</a:t>
            </a:r>
            <a:r>
              <a:rPr lang="en-US" dirty="0"/>
              <a:t> </a:t>
            </a:r>
            <a:r>
              <a:rPr lang="en-US" dirty="0" err="1"/>
              <a:t>ký</a:t>
            </a:r>
            <a:r>
              <a:rPr lang="en-US" dirty="0"/>
              <a:t> </a:t>
            </a:r>
            <a:r>
              <a:rPr lang="en-US" dirty="0" err="1"/>
              <a:t>tự</a:t>
            </a:r>
            <a:r>
              <a:rPr lang="en-US" dirty="0"/>
              <a:t> (word embedding)</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63492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Ví</a:t>
            </a:r>
            <a:r>
              <a:rPr lang="fr-FR" dirty="0"/>
              <a:t> </a:t>
            </a:r>
            <a:r>
              <a:rPr lang="fr-FR" dirty="0" err="1"/>
              <a:t>dụ</a:t>
            </a:r>
            <a:endParaRPr lang="en-US" dirty="0"/>
          </a:p>
        </p:txBody>
      </p:sp>
      <p:sp>
        <p:nvSpPr>
          <p:cNvPr id="3" name="Content Placeholder 2"/>
          <p:cNvSpPr>
            <a:spLocks noGrp="1"/>
          </p:cNvSpPr>
          <p:nvPr>
            <p:ph type="body" idx="1"/>
          </p:nvPr>
        </p:nvSpPr>
        <p:spPr/>
        <p:txBody>
          <a:bodyPr/>
          <a:lstStyle/>
          <a:p>
            <a:r>
              <a:rPr lang="fr-FR" dirty="0"/>
              <a:t>Ta </a:t>
            </a:r>
            <a:r>
              <a:rPr lang="fr-FR" dirty="0" err="1"/>
              <a:t>nói</a:t>
            </a:r>
            <a:r>
              <a:rPr lang="fr-FR" dirty="0"/>
              <a:t> </a:t>
            </a:r>
            <a:r>
              <a:rPr lang="fr-FR" dirty="0" err="1"/>
              <a:t>hoặc</a:t>
            </a:r>
            <a:r>
              <a:rPr lang="fr-FR" dirty="0"/>
              <a:t> </a:t>
            </a:r>
            <a:r>
              <a:rPr lang="fr-FR" dirty="0" err="1"/>
              <a:t>viết</a:t>
            </a:r>
            <a:r>
              <a:rPr lang="fr-FR" dirty="0"/>
              <a:t> </a:t>
            </a:r>
            <a:r>
              <a:rPr lang="fr-FR" dirty="0" err="1"/>
              <a:t>một</a:t>
            </a:r>
            <a:r>
              <a:rPr lang="fr-FR" dirty="0"/>
              <a:t> </a:t>
            </a:r>
            <a:r>
              <a:rPr lang="fr-FR" dirty="0" err="1"/>
              <a:t>câu</a:t>
            </a:r>
            <a:r>
              <a:rPr lang="fr-FR" dirty="0"/>
              <a:t>: ‘</a:t>
            </a:r>
            <a:r>
              <a:rPr lang="fr-FR" dirty="0" err="1"/>
              <a:t>Tôi</a:t>
            </a:r>
            <a:r>
              <a:rPr lang="fr-FR" dirty="0"/>
              <a:t> </a:t>
            </a:r>
            <a:r>
              <a:rPr lang="fr-FR" dirty="0" err="1"/>
              <a:t>thấy</a:t>
            </a:r>
            <a:r>
              <a:rPr lang="fr-FR" dirty="0"/>
              <a:t> con </a:t>
            </a:r>
            <a:r>
              <a:rPr lang="fr-FR" dirty="0" err="1"/>
              <a:t>mèo</a:t>
            </a:r>
            <a:r>
              <a:rPr lang="fr-FR" dirty="0"/>
              <a:t>.’</a:t>
            </a:r>
          </a:p>
          <a:p>
            <a:r>
              <a:rPr lang="fr-FR" dirty="0" err="1"/>
              <a:t>Chuỗi</a:t>
            </a:r>
            <a:r>
              <a:rPr lang="fr-FR" dirty="0"/>
              <a:t> </a:t>
            </a:r>
            <a:r>
              <a:rPr lang="fr-FR" dirty="0" err="1"/>
              <a:t>ký</a:t>
            </a:r>
            <a:r>
              <a:rPr lang="fr-FR" dirty="0"/>
              <a:t> </a:t>
            </a:r>
            <a:r>
              <a:rPr lang="fr-FR" dirty="0" err="1"/>
              <a:t>tự</a:t>
            </a:r>
            <a:r>
              <a:rPr lang="fr-FR" dirty="0"/>
              <a:t> </a:t>
            </a:r>
            <a:r>
              <a:rPr lang="fr-FR" dirty="0" err="1"/>
              <a:t>này</a:t>
            </a:r>
            <a:r>
              <a:rPr lang="fr-FR" dirty="0"/>
              <a:t> </a:t>
            </a:r>
            <a:r>
              <a:rPr lang="fr-FR" dirty="0" err="1"/>
              <a:t>xẽ</a:t>
            </a:r>
            <a:r>
              <a:rPr lang="fr-FR" dirty="0"/>
              <a:t> </a:t>
            </a:r>
            <a:r>
              <a:rPr lang="fr-FR" dirty="0" err="1"/>
              <a:t>được</a:t>
            </a:r>
            <a:r>
              <a:rPr lang="fr-FR" dirty="0"/>
              <a:t> </a:t>
            </a:r>
            <a:r>
              <a:rPr lang="fr-FR" dirty="0" err="1"/>
              <a:t>xử</a:t>
            </a:r>
            <a:r>
              <a:rPr lang="fr-FR" dirty="0"/>
              <a:t> </a:t>
            </a:r>
            <a:r>
              <a:rPr lang="fr-FR" dirty="0" err="1"/>
              <a:t>lý</a:t>
            </a:r>
            <a:r>
              <a:rPr lang="fr-FR" dirty="0"/>
              <a:t> </a:t>
            </a:r>
            <a:r>
              <a:rPr lang="fr-FR" dirty="0" err="1"/>
              <a:t>tách</a:t>
            </a:r>
            <a:r>
              <a:rPr lang="fr-FR" dirty="0"/>
              <a:t> </a:t>
            </a:r>
            <a:r>
              <a:rPr lang="fr-FR" dirty="0" err="1"/>
              <a:t>từ</a:t>
            </a:r>
            <a:r>
              <a:rPr lang="fr-FR" dirty="0"/>
              <a:t>, </a:t>
            </a:r>
            <a:r>
              <a:rPr lang="fr-FR" dirty="0" err="1"/>
              <a:t>thành</a:t>
            </a:r>
            <a:r>
              <a:rPr lang="fr-FR" dirty="0"/>
              <a:t> 5 </a:t>
            </a:r>
            <a:r>
              <a:rPr lang="fr-FR" dirty="0" err="1"/>
              <a:t>tokens</a:t>
            </a:r>
            <a:r>
              <a:rPr lang="fr-FR" dirty="0"/>
              <a:t>: </a:t>
            </a:r>
          </a:p>
          <a:p>
            <a:pPr lvl="1"/>
            <a:r>
              <a:rPr lang="fr-FR" dirty="0"/>
              <a:t>‘</a:t>
            </a:r>
            <a:r>
              <a:rPr lang="fr-FR" dirty="0" err="1"/>
              <a:t>Tôi</a:t>
            </a:r>
            <a:r>
              <a:rPr lang="fr-FR" dirty="0"/>
              <a:t>’, ‘</a:t>
            </a:r>
            <a:r>
              <a:rPr lang="fr-FR" dirty="0" err="1"/>
              <a:t>thấy</a:t>
            </a:r>
            <a:r>
              <a:rPr lang="fr-FR" dirty="0"/>
              <a:t>’, ‘con’, ‘</a:t>
            </a:r>
            <a:r>
              <a:rPr lang="fr-FR" dirty="0" err="1"/>
              <a:t>mèo</a:t>
            </a:r>
            <a:r>
              <a:rPr lang="fr-FR" dirty="0"/>
              <a:t>’, ‘.’</a:t>
            </a:r>
          </a:p>
          <a:p>
            <a:r>
              <a:rPr lang="fr-FR" dirty="0" err="1"/>
              <a:t>Mỗi</a:t>
            </a:r>
            <a:r>
              <a:rPr lang="fr-FR" dirty="0"/>
              <a:t> </a:t>
            </a:r>
            <a:r>
              <a:rPr lang="fr-FR" dirty="0" err="1"/>
              <a:t>token</a:t>
            </a:r>
            <a:r>
              <a:rPr lang="fr-FR" dirty="0"/>
              <a:t> </a:t>
            </a:r>
            <a:r>
              <a:rPr lang="fr-FR" dirty="0" err="1"/>
              <a:t>sẽ</a:t>
            </a:r>
            <a:r>
              <a:rPr lang="fr-FR" dirty="0"/>
              <a:t> </a:t>
            </a:r>
            <a:r>
              <a:rPr lang="fr-FR" dirty="0" err="1"/>
              <a:t>được</a:t>
            </a:r>
            <a:r>
              <a:rPr lang="fr-FR" dirty="0"/>
              <a:t> </a:t>
            </a:r>
            <a:r>
              <a:rPr lang="fr-FR" dirty="0" err="1"/>
              <a:t>chuyển</a:t>
            </a:r>
            <a:r>
              <a:rPr lang="fr-FR" dirty="0"/>
              <a:t> </a:t>
            </a:r>
            <a:r>
              <a:rPr lang="fr-FR" dirty="0" err="1"/>
              <a:t>thành</a:t>
            </a:r>
            <a:r>
              <a:rPr lang="fr-FR" dirty="0"/>
              <a:t> </a:t>
            </a:r>
            <a:r>
              <a:rPr lang="fr-FR" dirty="0" err="1"/>
              <a:t>vector</a:t>
            </a:r>
            <a:r>
              <a:rPr lang="fr-FR" dirty="0"/>
              <a:t> </a:t>
            </a:r>
            <a:r>
              <a:rPr lang="fr-FR" dirty="0" err="1"/>
              <a:t>số</a:t>
            </a:r>
            <a:r>
              <a:rPr lang="fr-FR" dirty="0"/>
              <a:t>.</a:t>
            </a:r>
          </a:p>
          <a:p>
            <a:r>
              <a:rPr lang="fr-FR" dirty="0" err="1"/>
              <a:t>Chuỗi</a:t>
            </a:r>
            <a:r>
              <a:rPr lang="fr-FR" dirty="0"/>
              <a:t> </a:t>
            </a:r>
            <a:r>
              <a:rPr lang="fr-FR" dirty="0" err="1"/>
              <a:t>vector</a:t>
            </a:r>
            <a:r>
              <a:rPr lang="fr-FR" dirty="0"/>
              <a:t> </a:t>
            </a:r>
            <a:r>
              <a:rPr lang="fr-FR" dirty="0" err="1"/>
              <a:t>số</a:t>
            </a:r>
            <a:r>
              <a:rPr lang="fr-FR" dirty="0"/>
              <a:t> là </a:t>
            </a:r>
            <a:r>
              <a:rPr lang="fr-FR" dirty="0" err="1"/>
              <a:t>đầu</a:t>
            </a:r>
            <a:r>
              <a:rPr lang="fr-FR" dirty="0"/>
              <a:t> </a:t>
            </a:r>
            <a:r>
              <a:rPr lang="fr-FR" dirty="0" err="1"/>
              <a:t>vào</a:t>
            </a:r>
            <a:r>
              <a:rPr lang="fr-FR" dirty="0"/>
              <a:t> </a:t>
            </a:r>
            <a:r>
              <a:rPr lang="fr-FR" dirty="0" err="1"/>
              <a:t>mô</a:t>
            </a:r>
            <a:r>
              <a:rPr lang="fr-FR" dirty="0"/>
              <a:t> </a:t>
            </a:r>
            <a:r>
              <a:rPr lang="fr-FR" dirty="0" err="1"/>
              <a:t>hình</a:t>
            </a:r>
            <a:r>
              <a:rPr lang="fr-FR" dirty="0"/>
              <a:t>.</a:t>
            </a:r>
          </a:p>
          <a:p>
            <a:endParaRPr lang="fr-FR" dirty="0"/>
          </a:p>
          <a:p>
            <a:endParaRPr lang="fr-FR" dirty="0"/>
          </a:p>
          <a:p>
            <a:pPr marL="114300" indent="0">
              <a:buNone/>
            </a:pPr>
            <a:r>
              <a:rPr lang="fr-FR" dirty="0" err="1">
                <a:solidFill>
                  <a:srgbClr val="FF0000"/>
                </a:solidFill>
              </a:rPr>
              <a:t>Làm</a:t>
            </a:r>
            <a:r>
              <a:rPr lang="fr-FR" dirty="0">
                <a:solidFill>
                  <a:srgbClr val="FF0000"/>
                </a:solidFill>
              </a:rPr>
              <a:t> </a:t>
            </a:r>
            <a:r>
              <a:rPr lang="fr-FR" dirty="0" err="1">
                <a:solidFill>
                  <a:srgbClr val="FF0000"/>
                </a:solidFill>
              </a:rPr>
              <a:t>cách</a:t>
            </a:r>
            <a:r>
              <a:rPr lang="fr-FR" dirty="0">
                <a:solidFill>
                  <a:srgbClr val="FF0000"/>
                </a:solidFill>
              </a:rPr>
              <a:t> </a:t>
            </a:r>
            <a:r>
              <a:rPr lang="fr-FR" dirty="0" err="1">
                <a:solidFill>
                  <a:srgbClr val="FF0000"/>
                </a:solidFill>
              </a:rPr>
              <a:t>nào</a:t>
            </a:r>
            <a:r>
              <a:rPr lang="fr-FR" dirty="0">
                <a:solidFill>
                  <a:srgbClr val="FF0000"/>
                </a:solidFill>
              </a:rPr>
              <a:t> </a:t>
            </a:r>
            <a:r>
              <a:rPr lang="fr-FR" dirty="0" err="1">
                <a:solidFill>
                  <a:srgbClr val="FF0000"/>
                </a:solidFill>
              </a:rPr>
              <a:t>để</a:t>
            </a:r>
            <a:r>
              <a:rPr lang="fr-FR" dirty="0">
                <a:solidFill>
                  <a:srgbClr val="FF0000"/>
                </a:solidFill>
              </a:rPr>
              <a:t> </a:t>
            </a:r>
            <a:r>
              <a:rPr lang="fr-FR" dirty="0" err="1">
                <a:solidFill>
                  <a:srgbClr val="FF0000"/>
                </a:solidFill>
              </a:rPr>
              <a:t>chuyển</a:t>
            </a:r>
            <a:r>
              <a:rPr lang="fr-FR" dirty="0">
                <a:solidFill>
                  <a:srgbClr val="FF0000"/>
                </a:solidFill>
              </a:rPr>
              <a:t> </a:t>
            </a:r>
            <a:r>
              <a:rPr lang="fr-FR" dirty="0" err="1">
                <a:solidFill>
                  <a:srgbClr val="FF0000"/>
                </a:solidFill>
              </a:rPr>
              <a:t>một</a:t>
            </a:r>
            <a:r>
              <a:rPr lang="fr-FR" dirty="0">
                <a:solidFill>
                  <a:srgbClr val="FF0000"/>
                </a:solidFill>
              </a:rPr>
              <a:t> </a:t>
            </a:r>
            <a:r>
              <a:rPr lang="fr-FR" dirty="0" err="1">
                <a:solidFill>
                  <a:srgbClr val="FF0000"/>
                </a:solidFill>
              </a:rPr>
              <a:t>token</a:t>
            </a:r>
            <a:r>
              <a:rPr lang="fr-FR" dirty="0">
                <a:solidFill>
                  <a:srgbClr val="FF0000"/>
                </a:solidFill>
              </a:rPr>
              <a:t> </a:t>
            </a:r>
            <a:r>
              <a:rPr lang="fr-FR" dirty="0" err="1">
                <a:solidFill>
                  <a:srgbClr val="FF0000"/>
                </a:solidFill>
              </a:rPr>
              <a:t>thành</a:t>
            </a:r>
            <a:r>
              <a:rPr lang="fr-FR" dirty="0">
                <a:solidFill>
                  <a:srgbClr val="FF0000"/>
                </a:solidFill>
              </a:rPr>
              <a:t> </a:t>
            </a:r>
            <a:r>
              <a:rPr lang="fr-FR" dirty="0" err="1">
                <a:solidFill>
                  <a:srgbClr val="FF0000"/>
                </a:solidFill>
              </a:rPr>
              <a:t>vector</a:t>
            </a:r>
            <a:r>
              <a:rPr lang="fr-FR" dirty="0">
                <a:solidFill>
                  <a:srgbClr val="FF0000"/>
                </a:solidFill>
              </a:rPr>
              <a:t>?</a:t>
            </a:r>
          </a:p>
          <a:p>
            <a:endParaRPr lang="en-US" dirty="0"/>
          </a:p>
        </p:txBody>
      </p:sp>
    </p:spTree>
    <p:extLst>
      <p:ext uri="{BB962C8B-B14F-4D97-AF65-F5344CB8AC3E}">
        <p14:creationId xmlns:p14="http://schemas.microsoft.com/office/powerpoint/2010/main" val="167963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Định</a:t>
            </a:r>
            <a:r>
              <a:rPr lang="fr-FR" dirty="0"/>
              <a:t> </a:t>
            </a:r>
            <a:r>
              <a:rPr lang="fr-FR" dirty="0" err="1"/>
              <a:t>nghĩa</a:t>
            </a:r>
            <a:endParaRPr lang="en-US" dirty="0"/>
          </a:p>
        </p:txBody>
      </p:sp>
      <p:sp>
        <p:nvSpPr>
          <p:cNvPr id="3" name="Content Placeholder 2"/>
          <p:cNvSpPr>
            <a:spLocks noGrp="1"/>
          </p:cNvSpPr>
          <p:nvPr>
            <p:ph type="body" idx="1"/>
          </p:nvPr>
        </p:nvSpPr>
        <p:spPr>
          <a:xfrm>
            <a:off x="310896" y="676656"/>
            <a:ext cx="8520600" cy="1537155"/>
          </a:xfrm>
        </p:spPr>
        <p:txBody>
          <a:bodyPr>
            <a:normAutofit fontScale="85000" lnSpcReduction="10000"/>
          </a:bodyPr>
          <a:lstStyle/>
          <a:p>
            <a:r>
              <a:rPr lang="en-US" dirty="0"/>
              <a:t>Vector </a:t>
            </a:r>
            <a:r>
              <a:rPr lang="en-US" dirty="0" err="1"/>
              <a:t>từ</a:t>
            </a:r>
            <a:r>
              <a:rPr lang="en-US" dirty="0"/>
              <a:t> (word </a:t>
            </a:r>
            <a:r>
              <a:rPr lang="en-US" dirty="0" smtClean="0"/>
              <a:t>vectors</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word </a:t>
            </a:r>
            <a:r>
              <a:rPr lang="en-US" dirty="0" err="1"/>
              <a:t>embeddings</a:t>
            </a:r>
            <a:r>
              <a:rPr lang="en-US" dirty="0"/>
              <a:t>, word representations</a:t>
            </a:r>
          </a:p>
          <a:p>
            <a:endParaRPr lang="fr-FR" dirty="0"/>
          </a:p>
          <a:p>
            <a:r>
              <a:rPr lang="fr-FR" dirty="0"/>
              <a:t>Word </a:t>
            </a:r>
            <a:r>
              <a:rPr lang="fr-FR" dirty="0" err="1"/>
              <a:t>embedding</a:t>
            </a:r>
            <a:r>
              <a:rPr lang="fr-FR" dirty="0"/>
              <a:t> là </a:t>
            </a:r>
            <a:r>
              <a:rPr lang="fr-FR" dirty="0" err="1"/>
              <a:t>cách</a:t>
            </a:r>
            <a:r>
              <a:rPr lang="fr-FR" dirty="0"/>
              <a:t> </a:t>
            </a:r>
            <a:r>
              <a:rPr lang="fr-FR" dirty="0" err="1"/>
              <a:t>để</a:t>
            </a:r>
            <a:r>
              <a:rPr lang="fr-FR" dirty="0"/>
              <a:t> </a:t>
            </a:r>
            <a:r>
              <a:rPr lang="fr-FR" dirty="0" err="1"/>
              <a:t>thể</a:t>
            </a:r>
            <a:r>
              <a:rPr lang="fr-FR" dirty="0"/>
              <a:t> </a:t>
            </a:r>
            <a:r>
              <a:rPr lang="fr-FR" dirty="0" err="1"/>
              <a:t>hiện</a:t>
            </a:r>
            <a:r>
              <a:rPr lang="fr-FR" dirty="0"/>
              <a:t> </a:t>
            </a:r>
            <a:r>
              <a:rPr lang="fr-FR" dirty="0" err="1"/>
              <a:t>từ</a:t>
            </a:r>
            <a:r>
              <a:rPr lang="fr-FR" dirty="0"/>
              <a:t>, </a:t>
            </a:r>
            <a:r>
              <a:rPr lang="fr-FR" dirty="0" err="1"/>
              <a:t>ký</a:t>
            </a:r>
            <a:r>
              <a:rPr lang="fr-FR" dirty="0"/>
              <a:t> </a:t>
            </a:r>
            <a:r>
              <a:rPr lang="fr-FR" dirty="0" err="1"/>
              <a:t>tự</a:t>
            </a:r>
            <a:r>
              <a:rPr lang="fr-FR" dirty="0"/>
              <a:t> </a:t>
            </a:r>
            <a:r>
              <a:rPr lang="fr-FR" dirty="0" err="1"/>
              <a:t>thành</a:t>
            </a:r>
            <a:r>
              <a:rPr lang="fr-FR" dirty="0"/>
              <a:t> </a:t>
            </a:r>
            <a:r>
              <a:rPr lang="fr-FR" dirty="0" err="1"/>
              <a:t>dạng</a:t>
            </a:r>
            <a:r>
              <a:rPr lang="fr-FR" dirty="0"/>
              <a:t> </a:t>
            </a:r>
            <a:r>
              <a:rPr lang="fr-FR" dirty="0" err="1"/>
              <a:t>số</a:t>
            </a:r>
            <a:r>
              <a:rPr lang="fr-FR" dirty="0"/>
              <a:t> </a:t>
            </a:r>
            <a:r>
              <a:rPr lang="fr-FR" dirty="0" err="1"/>
              <a:t>để</a:t>
            </a:r>
            <a:r>
              <a:rPr lang="fr-FR" dirty="0"/>
              <a:t> </a:t>
            </a:r>
            <a:r>
              <a:rPr lang="fr-FR" dirty="0" err="1"/>
              <a:t>đưa</a:t>
            </a:r>
            <a:r>
              <a:rPr lang="fr-FR" dirty="0"/>
              <a:t> </a:t>
            </a:r>
            <a:r>
              <a:rPr lang="fr-FR" dirty="0" err="1"/>
              <a:t>vào</a:t>
            </a:r>
            <a:r>
              <a:rPr lang="fr-FR" dirty="0"/>
              <a:t> </a:t>
            </a:r>
            <a:r>
              <a:rPr lang="fr-FR" dirty="0" err="1"/>
              <a:t>mô</a:t>
            </a:r>
            <a:r>
              <a:rPr lang="fr-FR" dirty="0"/>
              <a:t> </a:t>
            </a:r>
            <a:r>
              <a:rPr lang="fr-FR" dirty="0" err="1"/>
              <a:t>hình</a:t>
            </a:r>
            <a:r>
              <a:rPr lang="fr-FR" dirty="0"/>
              <a:t>.</a:t>
            </a:r>
          </a:p>
          <a:p>
            <a:endParaRPr lang="fr-FR" dirty="0"/>
          </a:p>
          <a:p>
            <a:r>
              <a:rPr lang="en-US" dirty="0" err="1"/>
              <a:t>Tất</a:t>
            </a:r>
            <a:r>
              <a:rPr lang="en-US" dirty="0"/>
              <a:t> </a:t>
            </a:r>
            <a:r>
              <a:rPr lang="en-US" dirty="0" err="1"/>
              <a:t>cả</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cần</a:t>
            </a:r>
            <a:r>
              <a:rPr lang="en-US" dirty="0"/>
              <a:t> </a:t>
            </a:r>
            <a:r>
              <a:rPr lang="en-US" dirty="0" err="1"/>
              <a:t>có</a:t>
            </a:r>
            <a:r>
              <a:rPr lang="en-US" dirty="0"/>
              <a:t> </a:t>
            </a:r>
            <a:r>
              <a:rPr lang="en-US" dirty="0" err="1"/>
              <a:t>một</a:t>
            </a:r>
            <a:r>
              <a:rPr lang="en-US" dirty="0"/>
              <a:t> vector </a:t>
            </a:r>
            <a:r>
              <a:rPr lang="en-US" dirty="0" err="1"/>
              <a:t>số</a:t>
            </a:r>
            <a:r>
              <a:rPr lang="en-US" dirty="0"/>
              <a:t> </a:t>
            </a:r>
            <a:r>
              <a:rPr lang="en-US" dirty="0" err="1"/>
              <a:t>tương</a:t>
            </a:r>
            <a:r>
              <a:rPr lang="en-US" dirty="0"/>
              <a:t> </a:t>
            </a:r>
            <a:r>
              <a:rPr lang="en-US" dirty="0" err="1"/>
              <a:t>ứng</a:t>
            </a:r>
            <a:r>
              <a:rPr lang="en-US" dirty="0"/>
              <a:t> </a:t>
            </a:r>
            <a:r>
              <a:rPr lang="en-US" dirty="0" err="1"/>
              <a:t>được</a:t>
            </a:r>
            <a:r>
              <a:rPr lang="en-US" dirty="0"/>
              <a:t> </a:t>
            </a:r>
            <a:r>
              <a:rPr lang="en-US" dirty="0" err="1"/>
              <a:t>tạo</a:t>
            </a:r>
            <a:r>
              <a:rPr lang="en-US" dirty="0"/>
              <a:t> </a:t>
            </a:r>
            <a:r>
              <a:rPr lang="en-US" dirty="0" err="1"/>
              <a:t>sẵn</a:t>
            </a:r>
            <a:r>
              <a:rPr lang="en-US" dirty="0"/>
              <a:t>.</a:t>
            </a:r>
          </a:p>
          <a:p>
            <a:endParaRPr lang="fr-FR" dirty="0"/>
          </a:p>
          <a:p>
            <a:endParaRPr lang="fr-FR" dirty="0"/>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1632602" y="2328367"/>
            <a:ext cx="5388226" cy="1979941"/>
          </a:xfrm>
          <a:prstGeom prst="rect">
            <a:avLst/>
          </a:prstGeom>
        </p:spPr>
      </p:pic>
    </p:spTree>
    <p:extLst>
      <p:ext uri="{BB962C8B-B14F-4D97-AF65-F5344CB8AC3E}">
        <p14:creationId xmlns:p14="http://schemas.microsoft.com/office/powerpoint/2010/main" val="3074821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Quan</a:t>
            </a:r>
            <a:r>
              <a:rPr lang="en-US" dirty="0"/>
              <a:t> </a:t>
            </a:r>
            <a:r>
              <a:rPr lang="en-US" dirty="0" err="1"/>
              <a:t>sát</a:t>
            </a:r>
            <a:r>
              <a:rPr lang="en-US" dirty="0"/>
              <a:t> vector </a:t>
            </a:r>
            <a:r>
              <a:rPr lang="en-US" dirty="0" err="1"/>
              <a:t>từ</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đa</a:t>
            </a:r>
            <a:r>
              <a:rPr lang="en-US" dirty="0"/>
              <a:t> </a:t>
            </a:r>
            <a:r>
              <a:rPr lang="en-US" dirty="0" err="1"/>
              <a:t>chiều</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p:cNvPicPr>
            <a:picLocks noChangeAspect="1"/>
          </p:cNvPicPr>
          <p:nvPr/>
        </p:nvPicPr>
        <p:blipFill>
          <a:blip r:embed="rId2"/>
          <a:stretch>
            <a:fillRect/>
          </a:stretch>
        </p:blipFill>
        <p:spPr>
          <a:xfrm>
            <a:off x="709564" y="1049916"/>
            <a:ext cx="7762886" cy="3594540"/>
          </a:xfrm>
          <a:prstGeom prst="rect">
            <a:avLst/>
          </a:prstGeom>
        </p:spPr>
      </p:pic>
    </p:spTree>
    <p:extLst>
      <p:ext uri="{BB962C8B-B14F-4D97-AF65-F5344CB8AC3E}">
        <p14:creationId xmlns:p14="http://schemas.microsoft.com/office/powerpoint/2010/main" val="21390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One hot </a:t>
            </a:r>
            <a:r>
              <a:rPr lang="fr-FR" dirty="0" err="1"/>
              <a:t>encoding</a:t>
            </a:r>
            <a:endParaRPr lang="en-US" dirty="0"/>
          </a:p>
        </p:txBody>
      </p:sp>
      <p:sp>
        <p:nvSpPr>
          <p:cNvPr id="3" name="Content Placeholder 2"/>
          <p:cNvSpPr>
            <a:spLocks noGrp="1"/>
          </p:cNvSpPr>
          <p:nvPr>
            <p:ph type="body" idx="1"/>
          </p:nvPr>
        </p:nvSpPr>
        <p:spPr/>
        <p:txBody>
          <a:bodyPr>
            <a:normAutofit fontScale="92500" lnSpcReduction="10000"/>
          </a:bodyPr>
          <a:lstStyle/>
          <a:p>
            <a:r>
              <a:rPr lang="en-US" dirty="0" err="1"/>
              <a:t>Cách</a:t>
            </a:r>
            <a:r>
              <a:rPr lang="en-US" dirty="0"/>
              <a:t> </a:t>
            </a:r>
            <a:r>
              <a:rPr lang="en-US" dirty="0" err="1"/>
              <a:t>đơn</a:t>
            </a:r>
            <a:r>
              <a:rPr lang="en-US" dirty="0"/>
              <a:t> </a:t>
            </a:r>
            <a:r>
              <a:rPr lang="en-US" dirty="0" err="1"/>
              <a:t>giản</a:t>
            </a:r>
            <a:r>
              <a:rPr lang="en-US" dirty="0"/>
              <a:t> </a:t>
            </a:r>
            <a:r>
              <a:rPr lang="en-US" dirty="0" err="1"/>
              <a:t>nhất</a:t>
            </a:r>
            <a:r>
              <a:rPr lang="en-US" dirty="0"/>
              <a:t> </a:t>
            </a:r>
            <a:r>
              <a:rPr lang="en-US" dirty="0" err="1"/>
              <a:t>để</a:t>
            </a:r>
            <a:r>
              <a:rPr lang="en-US" dirty="0"/>
              <a:t> </a:t>
            </a:r>
            <a:r>
              <a:rPr lang="en-US" dirty="0" err="1"/>
              <a:t>mã</a:t>
            </a:r>
            <a:r>
              <a:rPr lang="en-US" dirty="0"/>
              <a:t> </a:t>
            </a:r>
            <a:r>
              <a:rPr lang="en-US" dirty="0" err="1"/>
              <a:t>hoá</a:t>
            </a:r>
            <a:r>
              <a:rPr lang="en-US" dirty="0"/>
              <a:t> </a:t>
            </a:r>
            <a:r>
              <a:rPr lang="en-US" dirty="0" err="1"/>
              <a:t>từ</a:t>
            </a:r>
            <a:r>
              <a:rPr lang="en-US" dirty="0"/>
              <a:t> </a:t>
            </a:r>
            <a:r>
              <a:rPr lang="en-US" dirty="0" err="1"/>
              <a:t>hoặc</a:t>
            </a:r>
            <a:r>
              <a:rPr lang="en-US" dirty="0"/>
              <a:t> </a:t>
            </a:r>
            <a:r>
              <a:rPr lang="en-US" dirty="0" err="1"/>
              <a:t>ký</a:t>
            </a:r>
            <a:r>
              <a:rPr lang="en-US" dirty="0"/>
              <a:t> </a:t>
            </a:r>
            <a:r>
              <a:rPr lang="en-US" dirty="0" err="1"/>
              <a:t>tự</a:t>
            </a:r>
            <a:endParaRPr lang="en-US" dirty="0"/>
          </a:p>
          <a:p>
            <a:endParaRPr lang="en-US" dirty="0"/>
          </a:p>
          <a:p>
            <a:r>
              <a:rPr lang="en-US" dirty="0" err="1"/>
              <a:t>Với</a:t>
            </a:r>
            <a:r>
              <a:rPr lang="en-US" dirty="0"/>
              <a:t> N </a:t>
            </a:r>
            <a:r>
              <a:rPr lang="en-US" dirty="0" err="1"/>
              <a:t>là</a:t>
            </a:r>
            <a:r>
              <a:rPr lang="en-US" dirty="0"/>
              <a:t> </a:t>
            </a:r>
            <a:r>
              <a:rPr lang="en-US" dirty="0" err="1"/>
              <a:t>số</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ta </a:t>
            </a:r>
            <a:r>
              <a:rPr lang="en-US" dirty="0" err="1"/>
              <a:t>tạo</a:t>
            </a:r>
            <a:r>
              <a:rPr lang="en-US" dirty="0"/>
              <a:t> </a:t>
            </a:r>
            <a:r>
              <a:rPr lang="en-US" dirty="0" err="1"/>
              <a:t>ra</a:t>
            </a:r>
            <a:r>
              <a:rPr lang="en-US" dirty="0"/>
              <a:t> ma </a:t>
            </a:r>
            <a:r>
              <a:rPr lang="en-US" dirty="0" err="1"/>
              <a:t>trận</a:t>
            </a:r>
            <a:r>
              <a:rPr lang="en-US" dirty="0"/>
              <a:t> one hot </a:t>
            </a:r>
            <a:r>
              <a:rPr lang="en-US" dirty="0" err="1"/>
              <a:t>kích</a:t>
            </a:r>
            <a:r>
              <a:rPr lang="en-US" dirty="0"/>
              <a:t> </a:t>
            </a:r>
            <a:r>
              <a:rPr lang="en-US" dirty="0" err="1"/>
              <a:t>thước</a:t>
            </a:r>
            <a:r>
              <a:rPr lang="en-US" dirty="0"/>
              <a:t> </a:t>
            </a:r>
            <a:r>
              <a:rPr lang="en-US" dirty="0" err="1"/>
              <a:t>NxN</a:t>
            </a:r>
            <a:r>
              <a:rPr lang="en-US" dirty="0"/>
              <a:t> </a:t>
            </a:r>
            <a:r>
              <a:rPr lang="en-US" dirty="0" err="1"/>
              <a:t>để</a:t>
            </a:r>
            <a:r>
              <a:rPr lang="en-US" dirty="0"/>
              <a:t> </a:t>
            </a:r>
            <a:r>
              <a:rPr lang="en-US" dirty="0" err="1"/>
              <a:t>mã</a:t>
            </a:r>
            <a:r>
              <a:rPr lang="en-US" dirty="0"/>
              <a:t> </a:t>
            </a:r>
            <a:r>
              <a:rPr lang="en-US" dirty="0" err="1"/>
              <a:t>hoá</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từ</a:t>
            </a:r>
            <a:r>
              <a:rPr lang="en-US" dirty="0"/>
              <a:t>.</a:t>
            </a:r>
          </a:p>
          <a:p>
            <a:endParaRPr lang="en-US" dirty="0"/>
          </a:p>
          <a:p>
            <a:r>
              <a:rPr lang="en-US" dirty="0" err="1"/>
              <a:t>Mã</a:t>
            </a:r>
            <a:r>
              <a:rPr lang="en-US" dirty="0"/>
              <a:t> </a:t>
            </a:r>
            <a:r>
              <a:rPr lang="en-US" dirty="0" err="1"/>
              <a:t>hoá</a:t>
            </a:r>
            <a:r>
              <a:rPr lang="en-US" dirty="0"/>
              <a:t> one hot </a:t>
            </a:r>
            <a:r>
              <a:rPr lang="en-US" dirty="0" err="1"/>
              <a:t>ko</a:t>
            </a:r>
            <a:r>
              <a:rPr lang="en-US" dirty="0"/>
              <a:t> </a:t>
            </a:r>
            <a:r>
              <a:rPr lang="en-US" dirty="0" err="1"/>
              <a:t>phải</a:t>
            </a:r>
            <a:r>
              <a:rPr lang="en-US" dirty="0"/>
              <a:t> </a:t>
            </a:r>
            <a:r>
              <a:rPr lang="en-US" dirty="0" err="1"/>
              <a:t>là</a:t>
            </a:r>
            <a:r>
              <a:rPr lang="en-US" dirty="0"/>
              <a:t> </a:t>
            </a:r>
            <a:r>
              <a:rPr lang="en-US" dirty="0" err="1"/>
              <a:t>lựa</a:t>
            </a:r>
            <a:r>
              <a:rPr lang="en-US" dirty="0"/>
              <a:t> </a:t>
            </a:r>
            <a:r>
              <a:rPr lang="en-US" dirty="0" err="1"/>
              <a:t>chọn</a:t>
            </a:r>
            <a:r>
              <a:rPr lang="en-US" dirty="0"/>
              <a:t> </a:t>
            </a:r>
            <a:r>
              <a:rPr lang="en-US" dirty="0" err="1"/>
              <a:t>tốt</a:t>
            </a:r>
            <a:r>
              <a:rPr lang="en-US" dirty="0"/>
              <a:t> </a:t>
            </a:r>
            <a:r>
              <a:rPr lang="en-US" dirty="0" err="1"/>
              <a:t>vì</a:t>
            </a:r>
            <a:r>
              <a:rPr lang="en-US" dirty="0"/>
              <a:t>:</a:t>
            </a:r>
          </a:p>
          <a:p>
            <a:pPr lvl="1"/>
            <a:r>
              <a:rPr lang="en-US" dirty="0" err="1"/>
              <a:t>Tốn</a:t>
            </a:r>
            <a:r>
              <a:rPr lang="en-US" dirty="0"/>
              <a:t> dung </a:t>
            </a:r>
            <a:r>
              <a:rPr lang="en-US" dirty="0" err="1"/>
              <a:t>lượng</a:t>
            </a:r>
            <a:r>
              <a:rPr lang="en-US" dirty="0"/>
              <a:t> </a:t>
            </a:r>
            <a:r>
              <a:rPr lang="en-US" dirty="0" err="1"/>
              <a:t>mã</a:t>
            </a:r>
            <a:r>
              <a:rPr lang="en-US" dirty="0"/>
              <a:t> </a:t>
            </a:r>
            <a:r>
              <a:rPr lang="en-US" dirty="0" err="1"/>
              <a:t>hoá</a:t>
            </a:r>
            <a:endParaRPr lang="en-US" dirty="0"/>
          </a:p>
          <a:p>
            <a:pPr lvl="1"/>
            <a:r>
              <a:rPr lang="en-US" dirty="0" err="1"/>
              <a:t>Không</a:t>
            </a:r>
            <a:r>
              <a:rPr lang="en-US" dirty="0"/>
              <a:t> </a:t>
            </a:r>
            <a:r>
              <a:rPr lang="en-US" dirty="0" err="1"/>
              <a:t>chứa</a:t>
            </a:r>
            <a:r>
              <a:rPr lang="en-US" dirty="0"/>
              <a:t> </a:t>
            </a:r>
            <a:r>
              <a:rPr lang="en-US" dirty="0" err="1"/>
              <a:t>mối</a:t>
            </a:r>
            <a:r>
              <a:rPr lang="en-US" dirty="0"/>
              <a:t> </a:t>
            </a:r>
            <a:r>
              <a:rPr lang="en-US" dirty="0" err="1"/>
              <a:t>liên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từ</a:t>
            </a:r>
            <a:endParaRPr lang="en-US" dirty="0"/>
          </a:p>
          <a:p>
            <a:endParaRPr lang="en-US" dirty="0"/>
          </a:p>
          <a:p>
            <a:r>
              <a:rPr lang="en-US" dirty="0" err="1"/>
              <a:t>Gỉa</a:t>
            </a:r>
            <a:r>
              <a:rPr lang="en-US" dirty="0"/>
              <a:t> </a:t>
            </a:r>
            <a:r>
              <a:rPr lang="en-US" dirty="0" err="1"/>
              <a:t>thuyết</a:t>
            </a:r>
            <a:r>
              <a:rPr lang="en-US" dirty="0"/>
              <a:t>: </a:t>
            </a:r>
            <a:r>
              <a:rPr lang="en-US" dirty="0" err="1"/>
              <a:t>những</a:t>
            </a:r>
            <a:r>
              <a:rPr lang="en-US" dirty="0"/>
              <a:t> </a:t>
            </a:r>
            <a:r>
              <a:rPr lang="en-US" dirty="0" err="1"/>
              <a:t>từ</a:t>
            </a:r>
            <a:r>
              <a:rPr lang="en-US" dirty="0"/>
              <a:t> </a:t>
            </a:r>
            <a:r>
              <a:rPr lang="en-US" dirty="0" err="1"/>
              <a:t>thường</a:t>
            </a:r>
            <a:r>
              <a:rPr lang="en-US" dirty="0"/>
              <a:t> </a:t>
            </a:r>
            <a:r>
              <a:rPr lang="en-US" dirty="0" err="1"/>
              <a:t>xuất</a:t>
            </a:r>
            <a:r>
              <a:rPr lang="en-US" dirty="0"/>
              <a:t> </a:t>
            </a:r>
            <a:r>
              <a:rPr lang="en-US" dirty="0" err="1"/>
              <a:t>hiện</a:t>
            </a:r>
            <a:r>
              <a:rPr lang="en-US" dirty="0"/>
              <a:t> </a:t>
            </a:r>
            <a:r>
              <a:rPr lang="en-US" dirty="0" err="1"/>
              <a:t>cùng</a:t>
            </a:r>
            <a:r>
              <a:rPr lang="en-US" dirty="0"/>
              <a:t> </a:t>
            </a:r>
            <a:r>
              <a:rPr lang="en-US" dirty="0" err="1"/>
              <a:t>lúc</a:t>
            </a:r>
            <a:r>
              <a:rPr lang="en-US" dirty="0"/>
              <a:t> </a:t>
            </a:r>
            <a:r>
              <a:rPr lang="en-US" dirty="0" err="1"/>
              <a:t>trong</a:t>
            </a:r>
            <a:r>
              <a:rPr lang="en-US" dirty="0"/>
              <a:t> </a:t>
            </a:r>
            <a:r>
              <a:rPr lang="en-US" dirty="0" err="1"/>
              <a:t>cùng</a:t>
            </a:r>
            <a:r>
              <a:rPr lang="en-US" dirty="0"/>
              <a:t> </a:t>
            </a:r>
            <a:r>
              <a:rPr lang="en-US" dirty="0" err="1"/>
              <a:t>ngữ</a:t>
            </a:r>
            <a:r>
              <a:rPr lang="en-US" dirty="0"/>
              <a:t> </a:t>
            </a:r>
            <a:r>
              <a:rPr lang="en-US" dirty="0" err="1"/>
              <a:t>cảnh</a:t>
            </a:r>
            <a:r>
              <a:rPr lang="en-US" dirty="0"/>
              <a:t> </a:t>
            </a:r>
            <a:r>
              <a:rPr lang="en-US" dirty="0" err="1"/>
              <a:t>có</a:t>
            </a:r>
            <a:r>
              <a:rPr lang="en-US" dirty="0"/>
              <a:t> ý </a:t>
            </a:r>
            <a:r>
              <a:rPr lang="en-US" dirty="0" err="1"/>
              <a:t>nghĩa</a:t>
            </a:r>
            <a:r>
              <a:rPr lang="en-US" dirty="0"/>
              <a:t> </a:t>
            </a:r>
            <a:r>
              <a:rPr lang="en-US" dirty="0" err="1"/>
              <a:t>tương</a:t>
            </a:r>
            <a:r>
              <a:rPr lang="en-US" dirty="0"/>
              <a:t> </a:t>
            </a:r>
            <a:r>
              <a:rPr lang="en-US" dirty="0" err="1"/>
              <a:t>tự</a:t>
            </a:r>
            <a:endParaRPr lang="en-US" dirty="0"/>
          </a:p>
          <a:p>
            <a:endParaRPr lang="en-US" dirty="0"/>
          </a:p>
          <a:p>
            <a:r>
              <a:rPr lang="en-US" dirty="0" err="1"/>
              <a:t>Hướng</a:t>
            </a:r>
            <a:r>
              <a:rPr lang="en-US" dirty="0"/>
              <a:t> </a:t>
            </a:r>
            <a:r>
              <a:rPr lang="en-US" dirty="0" err="1"/>
              <a:t>giải</a:t>
            </a:r>
            <a:r>
              <a:rPr lang="en-US" dirty="0"/>
              <a:t> </a:t>
            </a:r>
            <a:r>
              <a:rPr lang="en-US" dirty="0" err="1"/>
              <a:t>quyết</a:t>
            </a:r>
            <a:r>
              <a:rPr lang="en-US" dirty="0"/>
              <a:t>: </a:t>
            </a:r>
            <a:r>
              <a:rPr lang="en-US" dirty="0" err="1"/>
              <a:t>cần</a:t>
            </a:r>
            <a:r>
              <a:rPr lang="en-US" dirty="0"/>
              <a:t> </a:t>
            </a:r>
            <a:r>
              <a:rPr lang="en-US" dirty="0" err="1"/>
              <a:t>đưa</a:t>
            </a:r>
            <a:r>
              <a:rPr lang="en-US" dirty="0"/>
              <a:t> </a:t>
            </a:r>
            <a:r>
              <a:rPr lang="en-US" dirty="0" err="1"/>
              <a:t>những</a:t>
            </a:r>
            <a:r>
              <a:rPr lang="en-US" dirty="0"/>
              <a:t> </a:t>
            </a:r>
            <a:r>
              <a:rPr lang="en-US" dirty="0" err="1"/>
              <a:t>ngữ</a:t>
            </a:r>
            <a:r>
              <a:rPr lang="en-US" dirty="0"/>
              <a:t> </a:t>
            </a:r>
            <a:r>
              <a:rPr lang="en-US" dirty="0" err="1"/>
              <a:t>cảnh</a:t>
            </a:r>
            <a:r>
              <a:rPr lang="en-US" dirty="0"/>
              <a:t> </a:t>
            </a:r>
            <a:r>
              <a:rPr lang="en-US" dirty="0" err="1"/>
              <a:t>vào</a:t>
            </a:r>
            <a:r>
              <a:rPr lang="en-US" dirty="0"/>
              <a:t> vector </a:t>
            </a:r>
            <a:r>
              <a:rPr lang="en-US" dirty="0" err="1"/>
              <a:t>trình</a:t>
            </a:r>
            <a:r>
              <a:rPr lang="en-US" dirty="0"/>
              <a:t> </a:t>
            </a:r>
            <a:r>
              <a:rPr lang="en-US" dirty="0" err="1"/>
              <a:t>bày</a:t>
            </a:r>
            <a:r>
              <a:rPr lang="en-US" dirty="0"/>
              <a:t> </a:t>
            </a:r>
            <a:r>
              <a:rPr lang="en-US" dirty="0" err="1"/>
              <a:t>của</a:t>
            </a:r>
            <a:r>
              <a:rPr lang="en-US" dirty="0"/>
              <a:t> </a:t>
            </a:r>
            <a:r>
              <a:rPr lang="en-US" dirty="0" err="1"/>
              <a:t>từ</a:t>
            </a:r>
            <a:r>
              <a:rPr lang="en-US" dirty="0"/>
              <a:t>, </a:t>
            </a:r>
            <a:r>
              <a:rPr lang="en-US" dirty="0" err="1"/>
              <a:t>tìm</a:t>
            </a:r>
            <a:r>
              <a:rPr lang="en-US" dirty="0"/>
              <a:t> </a:t>
            </a:r>
            <a:r>
              <a:rPr lang="en-US" dirty="0" err="1"/>
              <a:t>ra</a:t>
            </a:r>
            <a:r>
              <a:rPr lang="en-US" dirty="0"/>
              <a:t> </a:t>
            </a:r>
            <a:r>
              <a:rPr lang="en-US" dirty="0" err="1"/>
              <a:t>mối</a:t>
            </a:r>
            <a:r>
              <a:rPr lang="en-US" dirty="0"/>
              <a:t> </a:t>
            </a:r>
            <a:r>
              <a:rPr lang="en-US" dirty="0" err="1"/>
              <a:t>liên</a:t>
            </a:r>
            <a:r>
              <a:rPr lang="en-US" dirty="0"/>
              <a:t> </a:t>
            </a:r>
            <a:r>
              <a:rPr lang="en-US" dirty="0" err="1"/>
              <a:t>kết</a:t>
            </a:r>
            <a:r>
              <a:rPr lang="en-US" dirty="0"/>
              <a:t> </a:t>
            </a:r>
            <a:r>
              <a:rPr lang="en-US" dirty="0" err="1"/>
              <a:t>giữa</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cùng</a:t>
            </a:r>
            <a:r>
              <a:rPr lang="en-US" dirty="0"/>
              <a:t> </a:t>
            </a:r>
            <a:r>
              <a:rPr lang="en-US" dirty="0" err="1"/>
              <a:t>ngữ</a:t>
            </a:r>
            <a:r>
              <a:rPr lang="en-US" dirty="0"/>
              <a:t> </a:t>
            </a:r>
            <a:r>
              <a:rPr lang="en-US" dirty="0" err="1"/>
              <a:t>cảnh</a:t>
            </a:r>
            <a:r>
              <a:rPr lang="en-US" dirty="0"/>
              <a:t>.</a:t>
            </a:r>
          </a:p>
          <a:p>
            <a:endParaRPr lang="en-US" dirty="0"/>
          </a:p>
        </p:txBody>
      </p:sp>
    </p:spTree>
    <p:extLst>
      <p:ext uri="{BB962C8B-B14F-4D97-AF65-F5344CB8AC3E}">
        <p14:creationId xmlns:p14="http://schemas.microsoft.com/office/powerpoint/2010/main" val="4075774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Các</a:t>
            </a:r>
            <a:r>
              <a:rPr lang="fr-FR" dirty="0"/>
              <a:t> </a:t>
            </a:r>
            <a:r>
              <a:rPr lang="fr-FR" dirty="0" err="1"/>
              <a:t>phương</a:t>
            </a:r>
            <a:r>
              <a:rPr lang="fr-FR" dirty="0"/>
              <a:t> </a:t>
            </a:r>
            <a:r>
              <a:rPr lang="fr-FR" dirty="0" err="1"/>
              <a:t>pháp</a:t>
            </a:r>
            <a:r>
              <a:rPr lang="fr-FR" dirty="0"/>
              <a:t> </a:t>
            </a:r>
            <a:r>
              <a:rPr lang="fr-FR" dirty="0" err="1"/>
              <a:t>đếm</a:t>
            </a:r>
            <a:r>
              <a:rPr lang="fr-FR" dirty="0"/>
              <a:t> (count-</a:t>
            </a:r>
            <a:r>
              <a:rPr lang="fr-FR" dirty="0" err="1"/>
              <a:t>based</a:t>
            </a:r>
            <a:r>
              <a:rPr lang="fr-FR" dirty="0"/>
              <a:t>)</a:t>
            </a:r>
            <a:endParaRPr lang="en-US" dirty="0"/>
          </a:p>
        </p:txBody>
      </p:sp>
      <p:sp>
        <p:nvSpPr>
          <p:cNvPr id="4" name="Text Placeholder 3"/>
          <p:cNvSpPr>
            <a:spLocks noGrp="1"/>
          </p:cNvSpPr>
          <p:nvPr>
            <p:ph type="body" idx="1"/>
          </p:nvPr>
        </p:nvSpPr>
        <p:spPr>
          <a:xfrm>
            <a:off x="310896" y="676656"/>
            <a:ext cx="8520600" cy="2547155"/>
          </a:xfrm>
        </p:spPr>
        <p:txBody>
          <a:bodyPr>
            <a:normAutofit fontScale="92500" lnSpcReduction="20000"/>
          </a:bodyPr>
          <a:lstStyle/>
          <a:p>
            <a:r>
              <a:rPr lang="en-US" dirty="0" err="1"/>
              <a:t>Các</a:t>
            </a:r>
            <a:r>
              <a:rPr lang="en-US" dirty="0"/>
              <a:t> </a:t>
            </a:r>
            <a:r>
              <a:rPr lang="en-US" dirty="0" err="1"/>
              <a:t>từ</a:t>
            </a:r>
            <a:r>
              <a:rPr lang="en-US" dirty="0"/>
              <a:t> </a:t>
            </a:r>
            <a:r>
              <a:rPr lang="en-US" dirty="0" err="1"/>
              <a:t>có</a:t>
            </a:r>
            <a:r>
              <a:rPr lang="en-US" dirty="0"/>
              <a:t> </a:t>
            </a:r>
            <a:r>
              <a:rPr lang="en-US" dirty="0" err="1"/>
              <a:t>ngữ</a:t>
            </a:r>
            <a:r>
              <a:rPr lang="en-US" dirty="0"/>
              <a:t> </a:t>
            </a:r>
            <a:r>
              <a:rPr lang="en-US" dirty="0" err="1"/>
              <a:t>cảnh</a:t>
            </a:r>
            <a:r>
              <a:rPr lang="en-US" dirty="0"/>
              <a:t> </a:t>
            </a:r>
            <a:r>
              <a:rPr lang="en-US" dirty="0" err="1"/>
              <a:t>giống</a:t>
            </a:r>
            <a:r>
              <a:rPr lang="en-US" dirty="0"/>
              <a:t> </a:t>
            </a:r>
            <a:r>
              <a:rPr lang="en-US" dirty="0" err="1"/>
              <a:t>nhau</a:t>
            </a:r>
            <a:r>
              <a:rPr lang="en-US" dirty="0"/>
              <a:t> </a:t>
            </a:r>
            <a:r>
              <a:rPr lang="en-US" dirty="0" err="1"/>
              <a:t>là</a:t>
            </a:r>
            <a:r>
              <a:rPr lang="en-US" dirty="0"/>
              <a:t> </a:t>
            </a:r>
            <a:r>
              <a:rPr lang="en-US" dirty="0" err="1"/>
              <a:t>các</a:t>
            </a:r>
            <a:r>
              <a:rPr lang="en-US" dirty="0"/>
              <a:t> </a:t>
            </a:r>
            <a:r>
              <a:rPr lang="en-US" dirty="0" err="1"/>
              <a:t>từ</a:t>
            </a:r>
            <a:r>
              <a:rPr lang="en-US" dirty="0"/>
              <a:t> </a:t>
            </a:r>
            <a:r>
              <a:rPr lang="en-US" dirty="0" err="1"/>
              <a:t>thường</a:t>
            </a:r>
            <a:r>
              <a:rPr lang="en-US" dirty="0"/>
              <a:t> </a:t>
            </a:r>
            <a:r>
              <a:rPr lang="en-US" dirty="0" err="1"/>
              <a:t>xuất</a:t>
            </a:r>
            <a:r>
              <a:rPr lang="en-US" dirty="0"/>
              <a:t> </a:t>
            </a:r>
            <a:r>
              <a:rPr lang="en-US" dirty="0" err="1"/>
              <a:t>hiện</a:t>
            </a:r>
            <a:r>
              <a:rPr lang="en-US" dirty="0"/>
              <a:t> </a:t>
            </a:r>
            <a:r>
              <a:rPr lang="en-US" dirty="0" err="1"/>
              <a:t>cùng</a:t>
            </a:r>
            <a:r>
              <a:rPr lang="en-US" dirty="0"/>
              <a:t> </a:t>
            </a:r>
            <a:r>
              <a:rPr lang="en-US" dirty="0" err="1"/>
              <a:t>nhau</a:t>
            </a:r>
            <a:r>
              <a:rPr lang="en-US" dirty="0"/>
              <a:t>.</a:t>
            </a:r>
          </a:p>
          <a:p>
            <a:endParaRPr lang="en-US" dirty="0"/>
          </a:p>
          <a:p>
            <a:r>
              <a:rPr lang="en-US" dirty="0" err="1"/>
              <a:t>Phương</a:t>
            </a:r>
            <a:r>
              <a:rPr lang="en-US" dirty="0"/>
              <a:t> </a:t>
            </a:r>
            <a:r>
              <a:rPr lang="en-US" dirty="0" err="1"/>
              <a:t>pháp</a:t>
            </a:r>
            <a:r>
              <a:rPr lang="en-US" dirty="0"/>
              <a:t> </a:t>
            </a:r>
            <a:r>
              <a:rPr lang="en-US" dirty="0" err="1"/>
              <a:t>đếm</a:t>
            </a:r>
            <a:r>
              <a:rPr lang="en-US" dirty="0"/>
              <a:t> </a:t>
            </a:r>
            <a:r>
              <a:rPr lang="en-US" dirty="0" err="1"/>
              <a:t>đưa</a:t>
            </a:r>
            <a:r>
              <a:rPr lang="en-US" dirty="0"/>
              <a:t> </a:t>
            </a:r>
            <a:r>
              <a:rPr lang="en-US" dirty="0" err="1"/>
              <a:t>ngữ</a:t>
            </a:r>
            <a:r>
              <a:rPr lang="en-US" dirty="0"/>
              <a:t> </a:t>
            </a:r>
            <a:r>
              <a:rPr lang="en-US" dirty="0" err="1"/>
              <a:t>cảnh</a:t>
            </a:r>
            <a:r>
              <a:rPr lang="en-US" dirty="0"/>
              <a:t> </a:t>
            </a:r>
            <a:r>
              <a:rPr lang="en-US" dirty="0" err="1"/>
              <a:t>vào</a:t>
            </a:r>
            <a:r>
              <a:rPr lang="en-US" dirty="0"/>
              <a:t> </a:t>
            </a:r>
            <a:r>
              <a:rPr lang="en-US" dirty="0" err="1"/>
              <a:t>bằng</a:t>
            </a:r>
            <a:r>
              <a:rPr lang="en-US" dirty="0"/>
              <a:t> </a:t>
            </a:r>
            <a:r>
              <a:rPr lang="en-US" dirty="0" err="1"/>
              <a:t>cách</a:t>
            </a:r>
            <a:r>
              <a:rPr lang="en-US" dirty="0"/>
              <a:t> </a:t>
            </a:r>
            <a:r>
              <a:rPr lang="en-US" dirty="0" err="1"/>
              <a:t>đếm</a:t>
            </a:r>
            <a:r>
              <a:rPr lang="en-US" dirty="0"/>
              <a:t> </a:t>
            </a:r>
            <a:r>
              <a:rPr lang="en-US" dirty="0" err="1"/>
              <a:t>số</a:t>
            </a:r>
            <a:r>
              <a:rPr lang="en-US" dirty="0"/>
              <a:t> </a:t>
            </a:r>
            <a:r>
              <a:rPr lang="en-US" dirty="0" err="1"/>
              <a:t>lần</a:t>
            </a:r>
            <a:r>
              <a:rPr lang="en-US" dirty="0"/>
              <a:t> </a:t>
            </a:r>
            <a:r>
              <a:rPr lang="en-US" dirty="0" err="1"/>
              <a:t>xuất</a:t>
            </a:r>
            <a:r>
              <a:rPr lang="en-US" dirty="0"/>
              <a:t> </a:t>
            </a:r>
            <a:r>
              <a:rPr lang="en-US" dirty="0" err="1"/>
              <a:t>hiện</a:t>
            </a:r>
            <a:r>
              <a:rPr lang="en-US" dirty="0"/>
              <a:t> </a:t>
            </a:r>
            <a:r>
              <a:rPr lang="en-US" dirty="0" err="1"/>
              <a:t>cùng</a:t>
            </a:r>
            <a:r>
              <a:rPr lang="en-US" dirty="0"/>
              <a:t> </a:t>
            </a:r>
            <a:r>
              <a:rPr lang="en-US" dirty="0" err="1"/>
              <a:t>nhau</a:t>
            </a:r>
            <a:endParaRPr lang="en-US" dirty="0"/>
          </a:p>
          <a:p>
            <a:endParaRPr lang="en-US" dirty="0"/>
          </a:p>
          <a:p>
            <a:r>
              <a:rPr lang="en-US" dirty="0" err="1"/>
              <a:t>Các</a:t>
            </a:r>
            <a:r>
              <a:rPr lang="en-US" dirty="0"/>
              <a:t> </a:t>
            </a:r>
            <a:r>
              <a:rPr lang="en-US" dirty="0" err="1"/>
              <a:t>bước</a:t>
            </a:r>
            <a:r>
              <a:rPr lang="en-US" dirty="0"/>
              <a:t> </a:t>
            </a:r>
            <a:r>
              <a:rPr lang="en-US" dirty="0" err="1"/>
              <a:t>cơ</a:t>
            </a:r>
            <a:r>
              <a:rPr lang="en-US" dirty="0"/>
              <a:t> </a:t>
            </a:r>
            <a:r>
              <a:rPr lang="en-US" dirty="0" err="1"/>
              <a:t>bản</a:t>
            </a:r>
            <a:r>
              <a:rPr lang="en-US" dirty="0"/>
              <a:t>: </a:t>
            </a:r>
          </a:p>
          <a:p>
            <a:pPr lvl="1"/>
            <a:r>
              <a:rPr lang="en-US" dirty="0" err="1"/>
              <a:t>Gỉa</a:t>
            </a:r>
            <a:r>
              <a:rPr lang="en-US" dirty="0"/>
              <a:t> </a:t>
            </a:r>
            <a:r>
              <a:rPr lang="en-US" dirty="0" err="1"/>
              <a:t>sử</a:t>
            </a:r>
            <a:r>
              <a:rPr lang="en-US" dirty="0"/>
              <a:t> ta </a:t>
            </a:r>
            <a:r>
              <a:rPr lang="en-US" dirty="0" err="1"/>
              <a:t>có</a:t>
            </a:r>
            <a:r>
              <a:rPr lang="en-US" dirty="0"/>
              <a:t> </a:t>
            </a:r>
            <a:r>
              <a:rPr lang="en-US" dirty="0" err="1"/>
              <a:t>tài</a:t>
            </a:r>
            <a:r>
              <a:rPr lang="en-US" dirty="0"/>
              <a:t> </a:t>
            </a:r>
            <a:r>
              <a:rPr lang="en-US" dirty="0" err="1"/>
              <a:t>liệu</a:t>
            </a:r>
            <a:r>
              <a:rPr lang="en-US" dirty="0"/>
              <a:t> </a:t>
            </a:r>
            <a:r>
              <a:rPr lang="en-US" dirty="0" err="1"/>
              <a:t>đầu</a:t>
            </a:r>
            <a:r>
              <a:rPr lang="en-US" dirty="0"/>
              <a:t> </a:t>
            </a:r>
            <a:r>
              <a:rPr lang="en-US" dirty="0" err="1"/>
              <a:t>vào</a:t>
            </a:r>
            <a:r>
              <a:rPr lang="en-US" dirty="0"/>
              <a:t> (corpus).</a:t>
            </a:r>
          </a:p>
          <a:p>
            <a:pPr lvl="1"/>
            <a:r>
              <a:rPr lang="en-US" dirty="0" err="1"/>
              <a:t>Chọn</a:t>
            </a:r>
            <a:r>
              <a:rPr lang="en-US" dirty="0"/>
              <a:t> </a:t>
            </a:r>
            <a:r>
              <a:rPr lang="en-US" dirty="0" err="1"/>
              <a:t>tham</a:t>
            </a:r>
            <a:r>
              <a:rPr lang="en-US" dirty="0"/>
              <a:t> </a:t>
            </a:r>
            <a:r>
              <a:rPr lang="en-US" dirty="0" err="1"/>
              <a:t>số</a:t>
            </a:r>
            <a:r>
              <a:rPr lang="en-US" dirty="0"/>
              <a:t> L </a:t>
            </a:r>
            <a:r>
              <a:rPr lang="en-US" dirty="0" err="1"/>
              <a:t>là</a:t>
            </a:r>
            <a:r>
              <a:rPr lang="en-US" dirty="0"/>
              <a:t> </a:t>
            </a:r>
            <a:r>
              <a:rPr lang="en-US" dirty="0" err="1"/>
              <a:t>số</a:t>
            </a:r>
            <a:r>
              <a:rPr lang="en-US" dirty="0"/>
              <a:t> </a:t>
            </a:r>
            <a:r>
              <a:rPr lang="en-US" dirty="0" err="1"/>
              <a:t>lượng</a:t>
            </a:r>
            <a:r>
              <a:rPr lang="en-US" dirty="0"/>
              <a:t> </a:t>
            </a:r>
            <a:r>
              <a:rPr lang="en-US" dirty="0" err="1"/>
              <a:t>từ</a:t>
            </a:r>
            <a:r>
              <a:rPr lang="en-US" dirty="0"/>
              <a:t> </a:t>
            </a:r>
            <a:r>
              <a:rPr lang="en-US" dirty="0" err="1"/>
              <a:t>trong</a:t>
            </a:r>
            <a:r>
              <a:rPr lang="en-US" dirty="0"/>
              <a:t> </a:t>
            </a:r>
            <a:r>
              <a:rPr lang="en-US" dirty="0" err="1"/>
              <a:t>một</a:t>
            </a:r>
            <a:r>
              <a:rPr lang="en-US" dirty="0"/>
              <a:t> </a:t>
            </a:r>
            <a:r>
              <a:rPr lang="en-US" dirty="0" err="1"/>
              <a:t>ngữ</a:t>
            </a:r>
            <a:r>
              <a:rPr lang="en-US" dirty="0"/>
              <a:t> </a:t>
            </a:r>
            <a:r>
              <a:rPr lang="en-US" dirty="0" err="1"/>
              <a:t>cảnh</a:t>
            </a:r>
            <a:r>
              <a:rPr lang="en-US" dirty="0"/>
              <a:t>.</a:t>
            </a:r>
          </a:p>
          <a:p>
            <a:pPr lvl="1"/>
            <a:r>
              <a:rPr lang="en-US" dirty="0" err="1"/>
              <a:t>Lần</a:t>
            </a:r>
            <a:r>
              <a:rPr lang="en-US" dirty="0"/>
              <a:t> </a:t>
            </a:r>
            <a:r>
              <a:rPr lang="en-US" dirty="0" err="1"/>
              <a:t>lượt</a:t>
            </a:r>
            <a:r>
              <a:rPr lang="en-US" dirty="0"/>
              <a:t> </a:t>
            </a:r>
            <a:r>
              <a:rPr lang="en-US" dirty="0" err="1"/>
              <a:t>lướt</a:t>
            </a:r>
            <a:r>
              <a:rPr lang="en-US" dirty="0"/>
              <a:t> </a:t>
            </a:r>
            <a:r>
              <a:rPr lang="en-US" dirty="0" err="1"/>
              <a:t>cửa</a:t>
            </a:r>
            <a:r>
              <a:rPr lang="en-US" dirty="0"/>
              <a:t> </a:t>
            </a:r>
            <a:r>
              <a:rPr lang="en-US" dirty="0" err="1"/>
              <a:t>sổ</a:t>
            </a:r>
            <a:r>
              <a:rPr lang="en-US" dirty="0"/>
              <a:t> </a:t>
            </a:r>
            <a:r>
              <a:rPr lang="en-US" dirty="0" err="1"/>
              <a:t>dài</a:t>
            </a:r>
            <a:r>
              <a:rPr lang="en-US" dirty="0"/>
              <a:t> L qua </a:t>
            </a:r>
            <a:r>
              <a:rPr lang="en-US" dirty="0" err="1"/>
              <a:t>văn</a:t>
            </a:r>
            <a:r>
              <a:rPr lang="en-US" dirty="0"/>
              <a:t> </a:t>
            </a:r>
            <a:r>
              <a:rPr lang="en-US" dirty="0" err="1"/>
              <a:t>bản</a:t>
            </a:r>
            <a:r>
              <a:rPr lang="en-US" dirty="0"/>
              <a:t>, </a:t>
            </a:r>
            <a:r>
              <a:rPr lang="en-US" dirty="0" err="1"/>
              <a:t>và</a:t>
            </a:r>
            <a:r>
              <a:rPr lang="en-US" dirty="0"/>
              <a:t> </a:t>
            </a:r>
            <a:r>
              <a:rPr lang="en-US" dirty="0" err="1"/>
              <a:t>đếm</a:t>
            </a:r>
            <a:r>
              <a:rPr lang="en-US" dirty="0"/>
              <a:t> </a:t>
            </a:r>
            <a:r>
              <a:rPr lang="en-US" dirty="0" err="1"/>
              <a:t>các</a:t>
            </a:r>
            <a:r>
              <a:rPr lang="en-US" dirty="0"/>
              <a:t> </a:t>
            </a:r>
            <a:r>
              <a:rPr lang="en-US" dirty="0" err="1"/>
              <a:t>từ</a:t>
            </a:r>
            <a:r>
              <a:rPr lang="en-US" dirty="0"/>
              <a:t> </a:t>
            </a:r>
            <a:r>
              <a:rPr lang="en-US" dirty="0" err="1"/>
              <a:t>nằm</a:t>
            </a:r>
            <a:r>
              <a:rPr lang="en-US" dirty="0"/>
              <a:t> </a:t>
            </a:r>
            <a:r>
              <a:rPr lang="en-US" dirty="0" err="1"/>
              <a:t>xung</a:t>
            </a:r>
            <a:r>
              <a:rPr lang="en-US" dirty="0"/>
              <a:t> </a:t>
            </a:r>
            <a:r>
              <a:rPr lang="en-US" dirty="0" err="1"/>
              <a:t>quanh</a:t>
            </a:r>
            <a:r>
              <a:rPr lang="en-US" dirty="0"/>
              <a:t> </a:t>
            </a:r>
            <a:r>
              <a:rPr lang="en-US" dirty="0" err="1"/>
              <a:t>từ</a:t>
            </a:r>
            <a:r>
              <a:rPr lang="en-US" dirty="0"/>
              <a:t> ở </a:t>
            </a:r>
            <a:r>
              <a:rPr lang="en-US" dirty="0" err="1"/>
              <a:t>giữa</a:t>
            </a:r>
            <a:r>
              <a:rPr lang="en-US" dirty="0"/>
              <a:t> (</a:t>
            </a:r>
            <a:r>
              <a:rPr lang="en-US" dirty="0" err="1"/>
              <a:t>ngữ</a:t>
            </a:r>
            <a:r>
              <a:rPr lang="en-US" dirty="0"/>
              <a:t> </a:t>
            </a:r>
            <a:r>
              <a:rPr lang="en-US" dirty="0" err="1"/>
              <a:t>cảnh</a:t>
            </a:r>
            <a:r>
              <a:rPr lang="en-US" dirty="0"/>
              <a:t>) </a:t>
            </a:r>
            <a:r>
              <a:rPr lang="en-US" dirty="0" err="1"/>
              <a:t>gần</a:t>
            </a:r>
            <a:r>
              <a:rPr lang="en-US" dirty="0"/>
              <a:t> </a:t>
            </a:r>
            <a:r>
              <a:rPr lang="en-US" dirty="0" err="1"/>
              <a:t>nhau</a:t>
            </a:r>
            <a:r>
              <a:rPr lang="en-US" dirty="0"/>
              <a:t>.</a:t>
            </a:r>
          </a:p>
          <a:p>
            <a:pPr lvl="1"/>
            <a:r>
              <a:rPr lang="en-US" dirty="0" err="1"/>
              <a:t>Xây</a:t>
            </a:r>
            <a:r>
              <a:rPr lang="en-US" dirty="0"/>
              <a:t> </a:t>
            </a:r>
            <a:r>
              <a:rPr lang="en-US" dirty="0" err="1"/>
              <a:t>dựng</a:t>
            </a:r>
            <a:r>
              <a:rPr lang="en-US" dirty="0"/>
              <a:t> ma </a:t>
            </a:r>
            <a:r>
              <a:rPr lang="en-US" dirty="0" err="1"/>
              <a:t>trận</a:t>
            </a:r>
            <a:r>
              <a:rPr lang="en-US" dirty="0"/>
              <a:t> N(</a:t>
            </a:r>
            <a:r>
              <a:rPr lang="en-US" dirty="0" err="1"/>
              <a:t>w,c</a:t>
            </a:r>
            <a:r>
              <a:rPr lang="en-US" dirty="0"/>
              <a:t>), </a:t>
            </a:r>
            <a:r>
              <a:rPr lang="en-US" dirty="0" err="1"/>
              <a:t>số</a:t>
            </a:r>
            <a:r>
              <a:rPr lang="en-US" dirty="0"/>
              <a:t> </a:t>
            </a:r>
            <a:r>
              <a:rPr lang="en-US" dirty="0" err="1"/>
              <a:t>lần</a:t>
            </a:r>
            <a:r>
              <a:rPr lang="en-US" dirty="0"/>
              <a:t> </a:t>
            </a:r>
            <a:r>
              <a:rPr lang="en-US" dirty="0" err="1"/>
              <a:t>từ</a:t>
            </a:r>
            <a:r>
              <a:rPr lang="en-US" dirty="0"/>
              <a:t> w </a:t>
            </a:r>
            <a:r>
              <a:rPr lang="en-US" dirty="0" err="1"/>
              <a:t>xuất</a:t>
            </a:r>
            <a:r>
              <a:rPr lang="en-US" dirty="0"/>
              <a:t> </a:t>
            </a:r>
            <a:r>
              <a:rPr lang="en-US" dirty="0" err="1"/>
              <a:t>hiện</a:t>
            </a:r>
            <a:r>
              <a:rPr lang="en-US" dirty="0"/>
              <a:t> </a:t>
            </a:r>
            <a:r>
              <a:rPr lang="en-US" dirty="0" err="1"/>
              <a:t>trong</a:t>
            </a:r>
            <a:r>
              <a:rPr lang="en-US" dirty="0"/>
              <a:t> </a:t>
            </a:r>
            <a:r>
              <a:rPr lang="en-US" dirty="0" err="1"/>
              <a:t>ngữ</a:t>
            </a:r>
            <a:r>
              <a:rPr lang="en-US" dirty="0"/>
              <a:t> </a:t>
            </a:r>
            <a:r>
              <a:rPr lang="en-US" dirty="0" err="1"/>
              <a:t>cảnh</a:t>
            </a:r>
            <a:r>
              <a:rPr lang="en-US" dirty="0"/>
              <a:t> c</a:t>
            </a:r>
          </a:p>
        </p:txBody>
      </p:sp>
      <p:pic>
        <p:nvPicPr>
          <p:cNvPr id="4098" name="Picture 2" descr="https://lena-voita.github.io/resources/lectures/word_emb/preneural/window-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641" y="3223811"/>
            <a:ext cx="5802473" cy="160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718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p:sp>
        <p:nvSpPr>
          <p:cNvPr id="3" name="Content Placeholder 2"/>
          <p:cNvSpPr>
            <a:spLocks noGrp="1"/>
          </p:cNvSpPr>
          <p:nvPr>
            <p:ph type="body" idx="1"/>
          </p:nvPr>
        </p:nvSpPr>
        <p:spPr/>
        <p:txBody>
          <a:bodyPr>
            <a:normAutofit/>
          </a:bodyPr>
          <a:lstStyle/>
          <a:p>
            <a:r>
              <a:rPr lang="en-US" dirty="0"/>
              <a:t>Word2Vec </a:t>
            </a:r>
            <a:r>
              <a:rPr lang="en-US" dirty="0" err="1"/>
              <a:t>là</a:t>
            </a:r>
            <a:r>
              <a:rPr lang="en-US" dirty="0"/>
              <a:t> </a:t>
            </a:r>
            <a:r>
              <a:rPr lang="en-US" dirty="0" err="1"/>
              <a:t>mô</a:t>
            </a:r>
            <a:r>
              <a:rPr lang="en-US" dirty="0"/>
              <a:t> </a:t>
            </a:r>
            <a:r>
              <a:rPr lang="en-US" dirty="0" err="1"/>
              <a:t>hình</a:t>
            </a:r>
            <a:r>
              <a:rPr lang="en-US" dirty="0"/>
              <a:t> </a:t>
            </a:r>
            <a:r>
              <a:rPr lang="en-US" dirty="0" err="1"/>
              <a:t>để</a:t>
            </a:r>
            <a:r>
              <a:rPr lang="en-US" dirty="0"/>
              <a:t> </a:t>
            </a:r>
            <a:r>
              <a:rPr lang="en-US" dirty="0" err="1"/>
              <a:t>học</a:t>
            </a:r>
            <a:r>
              <a:rPr lang="en-US" dirty="0"/>
              <a:t> vector </a:t>
            </a:r>
            <a:r>
              <a:rPr lang="en-US" dirty="0" err="1"/>
              <a:t>từ</a:t>
            </a:r>
            <a:r>
              <a:rPr lang="en-US" dirty="0"/>
              <a:t>.</a:t>
            </a:r>
          </a:p>
          <a:p>
            <a:r>
              <a:rPr lang="en-US" dirty="0" err="1"/>
              <a:t>Những</a:t>
            </a:r>
            <a:r>
              <a:rPr lang="en-US" dirty="0"/>
              <a:t> </a:t>
            </a:r>
            <a:r>
              <a:rPr lang="en-US" dirty="0" err="1"/>
              <a:t>trọng</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tính</a:t>
            </a:r>
            <a:r>
              <a:rPr lang="en-US" dirty="0"/>
              <a:t> </a:t>
            </a:r>
            <a:r>
              <a:rPr lang="en-US" dirty="0" err="1"/>
              <a:t>toán</a:t>
            </a:r>
            <a:r>
              <a:rPr lang="en-US" dirty="0"/>
              <a:t> </a:t>
            </a:r>
            <a:r>
              <a:rPr lang="en-US" dirty="0" err="1"/>
              <a:t>bằng</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trên</a:t>
            </a:r>
            <a:r>
              <a:rPr lang="en-US" dirty="0"/>
              <a:t> </a:t>
            </a:r>
            <a:r>
              <a:rPr lang="en-US" dirty="0" err="1"/>
              <a:t>hàm</a:t>
            </a:r>
            <a:r>
              <a:rPr lang="en-US" dirty="0"/>
              <a:t> </a:t>
            </a:r>
            <a:r>
              <a:rPr lang="en-US" dirty="0" err="1"/>
              <a:t>mục</a:t>
            </a:r>
            <a:r>
              <a:rPr lang="en-US" dirty="0"/>
              <a:t> </a:t>
            </a:r>
            <a:r>
              <a:rPr lang="en-US" dirty="0" err="1"/>
              <a:t>tiêu</a:t>
            </a:r>
            <a:r>
              <a:rPr lang="en-US" dirty="0"/>
              <a:t>, </a:t>
            </a:r>
            <a:r>
              <a:rPr lang="en-US" dirty="0" err="1"/>
              <a:t>ràng</a:t>
            </a:r>
            <a:r>
              <a:rPr lang="en-US" dirty="0"/>
              <a:t> </a:t>
            </a:r>
            <a:r>
              <a:rPr lang="en-US" dirty="0" err="1"/>
              <a:t>buộc</a:t>
            </a:r>
            <a:r>
              <a:rPr lang="en-US" dirty="0"/>
              <a:t> </a:t>
            </a:r>
            <a:r>
              <a:rPr lang="en-US" dirty="0" err="1"/>
              <a:t>những</a:t>
            </a:r>
            <a:r>
              <a:rPr lang="en-US" dirty="0"/>
              <a:t> vector </a:t>
            </a:r>
            <a:r>
              <a:rPr lang="en-US" dirty="0" err="1"/>
              <a:t>này</a:t>
            </a:r>
            <a:r>
              <a:rPr lang="en-US" dirty="0"/>
              <a:t> </a:t>
            </a:r>
            <a:r>
              <a:rPr lang="en-US" dirty="0" err="1"/>
              <a:t>hiểu</a:t>
            </a:r>
            <a:r>
              <a:rPr lang="en-US" dirty="0"/>
              <a:t> </a:t>
            </a:r>
            <a:r>
              <a:rPr lang="en-US" dirty="0" err="1"/>
              <a:t>được</a:t>
            </a:r>
            <a:r>
              <a:rPr lang="en-US" dirty="0"/>
              <a:t> </a:t>
            </a:r>
            <a:r>
              <a:rPr lang="en-US" dirty="0" err="1"/>
              <a:t>ngữ</a:t>
            </a:r>
            <a:r>
              <a:rPr lang="en-US" dirty="0"/>
              <a:t> </a:t>
            </a:r>
            <a:r>
              <a:rPr lang="en-US" dirty="0" err="1"/>
              <a:t>cảnh</a:t>
            </a:r>
            <a:r>
              <a:rPr lang="en-US" dirty="0"/>
              <a:t> </a:t>
            </a:r>
            <a:r>
              <a:rPr lang="en-US" dirty="0" err="1"/>
              <a:t>một</a:t>
            </a:r>
            <a:r>
              <a:rPr lang="en-US" dirty="0"/>
              <a:t> </a:t>
            </a:r>
            <a:r>
              <a:rPr lang="en-US" dirty="0" err="1"/>
              <a:t>từ</a:t>
            </a:r>
            <a:r>
              <a:rPr lang="en-US" dirty="0"/>
              <a:t> </a:t>
            </a:r>
            <a:r>
              <a:rPr lang="en-US" dirty="0" err="1"/>
              <a:t>có</a:t>
            </a:r>
            <a:r>
              <a:rPr lang="en-US" dirty="0"/>
              <a:t> </a:t>
            </a:r>
            <a:r>
              <a:rPr lang="en-US" dirty="0" err="1"/>
              <a:t>thể</a:t>
            </a:r>
            <a:r>
              <a:rPr lang="en-US" dirty="0"/>
              <a:t> </a:t>
            </a:r>
            <a:r>
              <a:rPr lang="en-US" dirty="0" err="1"/>
              <a:t>xuất</a:t>
            </a:r>
            <a:r>
              <a:rPr lang="en-US" dirty="0"/>
              <a:t> </a:t>
            </a:r>
            <a:r>
              <a:rPr lang="en-US" dirty="0" err="1"/>
              <a:t>hiện</a:t>
            </a:r>
            <a:r>
              <a:rPr lang="en-US" dirty="0"/>
              <a:t> </a:t>
            </a:r>
            <a:r>
              <a:rPr lang="en-US" dirty="0" err="1"/>
              <a:t>trong</a:t>
            </a:r>
            <a:r>
              <a:rPr lang="en-US" dirty="0"/>
              <a:t> </a:t>
            </a:r>
            <a:r>
              <a:rPr lang="en-US" dirty="0" err="1"/>
              <a:t>đó</a:t>
            </a:r>
            <a:r>
              <a:rPr lang="en-US" dirty="0"/>
              <a:t>.</a:t>
            </a:r>
          </a:p>
          <a:p>
            <a:endParaRPr lang="en-US" dirty="0"/>
          </a:p>
          <a:p>
            <a:r>
              <a:rPr lang="fr-FR" dirty="0" err="1"/>
              <a:t>Cách</a:t>
            </a:r>
            <a:r>
              <a:rPr lang="fr-FR" dirty="0"/>
              <a:t> </a:t>
            </a:r>
            <a:r>
              <a:rPr lang="fr-FR" dirty="0" err="1"/>
              <a:t>thực</a:t>
            </a:r>
            <a:r>
              <a:rPr lang="fr-FR" dirty="0"/>
              <a:t> </a:t>
            </a:r>
            <a:r>
              <a:rPr lang="fr-FR" dirty="0" err="1"/>
              <a:t>hiện</a:t>
            </a:r>
            <a:r>
              <a:rPr lang="fr-FR" dirty="0"/>
              <a:t>:</a:t>
            </a:r>
          </a:p>
          <a:p>
            <a:pPr lvl="1"/>
            <a:r>
              <a:rPr lang="fr-FR" dirty="0" err="1"/>
              <a:t>Đầu</a:t>
            </a:r>
            <a:r>
              <a:rPr lang="fr-FR" dirty="0"/>
              <a:t> </a:t>
            </a:r>
            <a:r>
              <a:rPr lang="fr-FR" dirty="0" err="1"/>
              <a:t>vào</a:t>
            </a:r>
            <a:r>
              <a:rPr lang="fr-FR" dirty="0"/>
              <a:t> là </a:t>
            </a:r>
            <a:r>
              <a:rPr lang="fr-FR" dirty="0" err="1"/>
              <a:t>một</a:t>
            </a:r>
            <a:r>
              <a:rPr lang="fr-FR" dirty="0"/>
              <a:t> corpus</a:t>
            </a:r>
          </a:p>
          <a:p>
            <a:pPr lvl="1"/>
            <a:r>
              <a:rPr lang="fr-FR" dirty="0" err="1"/>
              <a:t>Sử</a:t>
            </a:r>
            <a:r>
              <a:rPr lang="fr-FR" dirty="0"/>
              <a:t> </a:t>
            </a:r>
            <a:r>
              <a:rPr lang="fr-FR" dirty="0" err="1"/>
              <a:t>dụng</a:t>
            </a:r>
            <a:r>
              <a:rPr lang="fr-FR" dirty="0"/>
              <a:t> </a:t>
            </a:r>
            <a:r>
              <a:rPr lang="fr-FR" dirty="0" err="1"/>
              <a:t>cửa</a:t>
            </a:r>
            <a:r>
              <a:rPr lang="fr-FR" dirty="0"/>
              <a:t> </a:t>
            </a:r>
            <a:r>
              <a:rPr lang="fr-FR" dirty="0" err="1"/>
              <a:t>sổ</a:t>
            </a:r>
            <a:r>
              <a:rPr lang="fr-FR" dirty="0"/>
              <a:t> </a:t>
            </a:r>
            <a:r>
              <a:rPr lang="fr-FR" dirty="0" err="1"/>
              <a:t>trượt</a:t>
            </a:r>
            <a:r>
              <a:rPr lang="fr-FR" dirty="0"/>
              <a:t> </a:t>
            </a:r>
            <a:r>
              <a:rPr lang="fr-FR" dirty="0" err="1"/>
              <a:t>kích</a:t>
            </a:r>
            <a:r>
              <a:rPr lang="fr-FR" dirty="0"/>
              <a:t> </a:t>
            </a:r>
            <a:r>
              <a:rPr lang="fr-FR" dirty="0" err="1"/>
              <a:t>thước</a:t>
            </a:r>
            <a:r>
              <a:rPr lang="fr-FR" dirty="0"/>
              <a:t> L (</a:t>
            </a:r>
            <a:r>
              <a:rPr lang="fr-FR" dirty="0" err="1"/>
              <a:t>số</a:t>
            </a:r>
            <a:r>
              <a:rPr lang="fr-FR" dirty="0"/>
              <a:t> </a:t>
            </a:r>
            <a:r>
              <a:rPr lang="fr-FR" dirty="0" err="1"/>
              <a:t>lẻ</a:t>
            </a:r>
            <a:r>
              <a:rPr lang="fr-FR" dirty="0"/>
              <a:t>).</a:t>
            </a:r>
          </a:p>
          <a:p>
            <a:pPr lvl="1"/>
            <a:r>
              <a:rPr lang="fr-FR" dirty="0" err="1"/>
              <a:t>Tại</a:t>
            </a:r>
            <a:r>
              <a:rPr lang="fr-FR" dirty="0"/>
              <a:t> </a:t>
            </a:r>
            <a:r>
              <a:rPr lang="fr-FR" dirty="0" err="1"/>
              <a:t>mỗi</a:t>
            </a:r>
            <a:r>
              <a:rPr lang="fr-FR" dirty="0"/>
              <a:t> </a:t>
            </a:r>
            <a:r>
              <a:rPr lang="fr-FR" dirty="0" err="1"/>
              <a:t>cửa</a:t>
            </a:r>
            <a:r>
              <a:rPr lang="fr-FR" dirty="0"/>
              <a:t> </a:t>
            </a:r>
            <a:r>
              <a:rPr lang="fr-FR" dirty="0" err="1"/>
              <a:t>sổ</a:t>
            </a:r>
            <a:r>
              <a:rPr lang="fr-FR" dirty="0"/>
              <a:t>, </a:t>
            </a:r>
            <a:r>
              <a:rPr lang="fr-FR" dirty="0" err="1"/>
              <a:t>tính</a:t>
            </a:r>
            <a:r>
              <a:rPr lang="fr-FR" dirty="0"/>
              <a:t> </a:t>
            </a:r>
            <a:r>
              <a:rPr lang="fr-FR" dirty="0" err="1"/>
              <a:t>xác</a:t>
            </a:r>
            <a:r>
              <a:rPr lang="fr-FR" dirty="0"/>
              <a:t> </a:t>
            </a:r>
            <a:r>
              <a:rPr lang="fr-FR" dirty="0" err="1"/>
              <a:t>suất</a:t>
            </a:r>
            <a:r>
              <a:rPr lang="fr-FR" dirty="0"/>
              <a:t> </a:t>
            </a:r>
            <a:r>
              <a:rPr lang="fr-FR" dirty="0" err="1"/>
              <a:t>xuất</a:t>
            </a:r>
            <a:r>
              <a:rPr lang="fr-FR" dirty="0"/>
              <a:t> </a:t>
            </a:r>
            <a:r>
              <a:rPr lang="fr-FR" dirty="0" err="1"/>
              <a:t>hiện</a:t>
            </a:r>
            <a:r>
              <a:rPr lang="fr-FR" dirty="0"/>
              <a:t> </a:t>
            </a:r>
            <a:r>
              <a:rPr lang="fr-FR" dirty="0" err="1"/>
              <a:t>của</a:t>
            </a:r>
            <a:r>
              <a:rPr lang="fr-FR" dirty="0"/>
              <a:t> </a:t>
            </a:r>
            <a:r>
              <a:rPr lang="fr-FR" dirty="0" err="1"/>
              <a:t>các</a:t>
            </a:r>
            <a:r>
              <a:rPr lang="fr-FR" dirty="0"/>
              <a:t> </a:t>
            </a:r>
            <a:r>
              <a:rPr lang="fr-FR" dirty="0" err="1"/>
              <a:t>từ</a:t>
            </a:r>
            <a:r>
              <a:rPr lang="fr-FR" dirty="0"/>
              <a:t> </a:t>
            </a:r>
            <a:r>
              <a:rPr lang="fr-FR" dirty="0" err="1"/>
              <a:t>xung</a:t>
            </a:r>
            <a:r>
              <a:rPr lang="fr-FR" dirty="0"/>
              <a:t> </a:t>
            </a:r>
            <a:r>
              <a:rPr lang="fr-FR" dirty="0" err="1"/>
              <a:t>quanh</a:t>
            </a:r>
            <a:r>
              <a:rPr lang="fr-FR" dirty="0"/>
              <a:t> khi </a:t>
            </a:r>
            <a:r>
              <a:rPr lang="fr-FR" dirty="0" err="1"/>
              <a:t>biết</a:t>
            </a:r>
            <a:r>
              <a:rPr lang="fr-FR" dirty="0"/>
              <a:t> </a:t>
            </a:r>
            <a:r>
              <a:rPr lang="fr-FR" dirty="0" err="1"/>
              <a:t>từ</a:t>
            </a:r>
            <a:r>
              <a:rPr lang="fr-FR" dirty="0"/>
              <a:t> ở </a:t>
            </a:r>
            <a:r>
              <a:rPr lang="fr-FR" dirty="0" err="1"/>
              <a:t>giữa</a:t>
            </a:r>
            <a:r>
              <a:rPr lang="fr-FR" dirty="0"/>
              <a:t>.</a:t>
            </a:r>
          </a:p>
          <a:p>
            <a:pPr lvl="1"/>
            <a:r>
              <a:rPr lang="fr-FR" dirty="0" err="1"/>
              <a:t>Tối</a:t>
            </a:r>
            <a:r>
              <a:rPr lang="fr-FR" dirty="0"/>
              <a:t> </a:t>
            </a:r>
            <a:r>
              <a:rPr lang="fr-FR" dirty="0" err="1"/>
              <a:t>ưu</a:t>
            </a:r>
            <a:r>
              <a:rPr lang="fr-FR" dirty="0"/>
              <a:t> </a:t>
            </a:r>
            <a:r>
              <a:rPr lang="fr-FR" dirty="0" err="1"/>
              <a:t>hoá</a:t>
            </a:r>
            <a:r>
              <a:rPr lang="fr-FR" dirty="0"/>
              <a:t> </a:t>
            </a:r>
            <a:r>
              <a:rPr lang="fr-FR" dirty="0" err="1"/>
              <a:t>mô</a:t>
            </a:r>
            <a:r>
              <a:rPr lang="fr-FR" dirty="0"/>
              <a:t> </a:t>
            </a:r>
            <a:r>
              <a:rPr lang="fr-FR" dirty="0" err="1"/>
              <a:t>hình</a:t>
            </a:r>
            <a:r>
              <a:rPr lang="fr-FR" dirty="0"/>
              <a:t> </a:t>
            </a:r>
            <a:r>
              <a:rPr lang="fr-FR" dirty="0" err="1"/>
              <a:t>để</a:t>
            </a:r>
            <a:r>
              <a:rPr lang="fr-FR" dirty="0"/>
              <a:t> </a:t>
            </a:r>
            <a:r>
              <a:rPr lang="fr-FR" dirty="0" err="1"/>
              <a:t>dự</a:t>
            </a:r>
            <a:r>
              <a:rPr lang="fr-FR" dirty="0"/>
              <a:t> </a:t>
            </a:r>
            <a:r>
              <a:rPr lang="fr-FR" dirty="0" err="1"/>
              <a:t>đoán</a:t>
            </a:r>
            <a:r>
              <a:rPr lang="fr-FR" dirty="0"/>
              <a:t> </a:t>
            </a:r>
            <a:r>
              <a:rPr lang="fr-FR" dirty="0" err="1"/>
              <a:t>đúng</a:t>
            </a:r>
            <a:r>
              <a:rPr lang="fr-FR" dirty="0"/>
              <a:t> </a:t>
            </a:r>
            <a:r>
              <a:rPr lang="fr-FR" dirty="0" err="1"/>
              <a:t>các</a:t>
            </a:r>
            <a:r>
              <a:rPr lang="fr-FR" dirty="0"/>
              <a:t> </a:t>
            </a:r>
            <a:r>
              <a:rPr lang="fr-FR" dirty="0" err="1"/>
              <a:t>từ</a:t>
            </a:r>
            <a:r>
              <a:rPr lang="fr-FR" dirty="0"/>
              <a:t> </a:t>
            </a:r>
            <a:r>
              <a:rPr lang="fr-FR" dirty="0" err="1"/>
              <a:t>xung</a:t>
            </a:r>
            <a:r>
              <a:rPr lang="fr-FR" dirty="0"/>
              <a:t> </a:t>
            </a:r>
            <a:r>
              <a:rPr lang="fr-FR" dirty="0" err="1"/>
              <a:t>quanh</a:t>
            </a:r>
            <a:endParaRPr lang="fr-FR" dirty="0"/>
          </a:p>
          <a:p>
            <a:endParaRPr lang="en-US" dirty="0"/>
          </a:p>
          <a:p>
            <a:pPr marL="584200" lvl="1" indent="0">
              <a:buNone/>
            </a:pPr>
            <a:endParaRPr lang="fr-FR" dirty="0"/>
          </a:p>
          <a:p>
            <a:endParaRPr lang="en-US" dirty="0"/>
          </a:p>
        </p:txBody>
      </p:sp>
    </p:spTree>
    <p:extLst>
      <p:ext uri="{BB962C8B-B14F-4D97-AF65-F5344CB8AC3E}">
        <p14:creationId xmlns:p14="http://schemas.microsoft.com/office/powerpoint/2010/main" val="65269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p:sp>
        <p:nvSpPr>
          <p:cNvPr id="3" name="Content Placeholder 2"/>
          <p:cNvSpPr>
            <a:spLocks noGrp="1"/>
          </p:cNvSpPr>
          <p:nvPr>
            <p:ph type="body" idx="1"/>
          </p:nvPr>
        </p:nvSpPr>
        <p:spPr>
          <a:xfrm>
            <a:off x="310896" y="676656"/>
            <a:ext cx="8520600" cy="1774444"/>
          </a:xfrm>
        </p:spPr>
        <p:txBody>
          <a:bodyPr>
            <a:normAutofit/>
          </a:bodyPr>
          <a:lstStyle/>
          <a:p>
            <a:pPr lvl="1"/>
            <a:endParaRPr lang="fr-FR" dirty="0"/>
          </a:p>
          <a:p>
            <a:endParaRPr lang="en-US" dirty="0"/>
          </a:p>
        </p:txBody>
      </p:sp>
      <p:pic>
        <p:nvPicPr>
          <p:cNvPr id="4" name="Picture 3"/>
          <p:cNvPicPr>
            <a:picLocks noChangeAspect="1"/>
          </p:cNvPicPr>
          <p:nvPr/>
        </p:nvPicPr>
        <p:blipFill>
          <a:blip r:embed="rId2"/>
          <a:stretch>
            <a:fillRect/>
          </a:stretch>
        </p:blipFill>
        <p:spPr>
          <a:xfrm>
            <a:off x="1425640" y="924618"/>
            <a:ext cx="6859619" cy="3282076"/>
          </a:xfrm>
          <a:prstGeom prst="rect">
            <a:avLst/>
          </a:prstGeom>
        </p:spPr>
      </p:pic>
    </p:spTree>
    <p:extLst>
      <p:ext uri="{BB962C8B-B14F-4D97-AF65-F5344CB8AC3E}">
        <p14:creationId xmlns:p14="http://schemas.microsoft.com/office/powerpoint/2010/main" val="368328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pPr marL="114300" indent="0">
                  <a:buNone/>
                </a:pPr>
                <a:r>
                  <a:rPr lang="en-US" dirty="0"/>
                  <a:t>Hàm </a:t>
                </a:r>
                <a:r>
                  <a:rPr lang="en-US" dirty="0" err="1"/>
                  <a:t>mục</a:t>
                </a:r>
                <a:r>
                  <a:rPr lang="en-US" dirty="0"/>
                  <a:t> </a:t>
                </a:r>
                <a:r>
                  <a:rPr lang="en-US" dirty="0" err="1"/>
                  <a:t>tiêu</a:t>
                </a:r>
                <a:r>
                  <a:rPr lang="en-US" dirty="0"/>
                  <a:t> negative log-likelihood:</a:t>
                </a:r>
              </a:p>
              <a:p>
                <a:pPr marL="114300" indent="0">
                  <a:buNone/>
                </a:pPr>
                <a:r>
                  <a:rPr lang="en-US" dirty="0" err="1"/>
                  <a:t>Tại</a:t>
                </a:r>
                <a:r>
                  <a:rPr lang="en-US" dirty="0"/>
                  <a:t> </a:t>
                </a:r>
                <a:r>
                  <a:rPr lang="en-US" dirty="0" err="1"/>
                  <a:t>mỗi</a:t>
                </a:r>
                <a:r>
                  <a:rPr lang="en-US" dirty="0"/>
                  <a:t> </a:t>
                </a:r>
                <a:r>
                  <a:rPr lang="en-US" dirty="0" err="1"/>
                  <a:t>vị</a:t>
                </a:r>
                <a:r>
                  <a:rPr lang="en-US" dirty="0"/>
                  <a:t> </a:t>
                </a:r>
                <a:r>
                  <a:rPr lang="en-US" dirty="0" err="1"/>
                  <a:t>trí</a:t>
                </a:r>
                <a:r>
                  <a:rPr lang="en-US" dirty="0"/>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𝑇</m:t>
                    </m:r>
                  </m:oMath>
                </a14:m>
                <a:r>
                  <a:rPr lang="en-US" dirty="0"/>
                  <a:t> </a:t>
                </a:r>
                <a:r>
                  <a:rPr lang="en-US" dirty="0" err="1"/>
                  <a:t>trong</a:t>
                </a:r>
                <a:r>
                  <a:rPr lang="en-US" dirty="0"/>
                  <a:t> </a:t>
                </a:r>
                <a:r>
                  <a:rPr lang="en-US" dirty="0" err="1"/>
                  <a:t>một</a:t>
                </a:r>
                <a:r>
                  <a:rPr lang="en-US" dirty="0"/>
                  <a:t> </a:t>
                </a:r>
                <a:r>
                  <a:rPr lang="en-US" dirty="0" err="1"/>
                  <a:t>bộ</a:t>
                </a:r>
                <a:r>
                  <a:rPr lang="en-US" dirty="0"/>
                  <a:t> </a:t>
                </a:r>
                <a:r>
                  <a:rPr lang="en-US" dirty="0" err="1"/>
                  <a:t>văn</a:t>
                </a:r>
                <a:r>
                  <a:rPr lang="en-US" dirty="0"/>
                  <a:t> </a:t>
                </a:r>
                <a:r>
                  <a:rPr lang="en-US" dirty="0" err="1"/>
                  <a:t>bản</a:t>
                </a:r>
                <a:r>
                  <a:rPr lang="en-US" dirty="0"/>
                  <a:t> (corpus), </a:t>
                </a:r>
                <a:r>
                  <a:rPr lang="en-US" dirty="0" err="1"/>
                  <a:t>mô</a:t>
                </a:r>
                <a:r>
                  <a:rPr lang="en-US" dirty="0"/>
                  <a:t> </a:t>
                </a:r>
                <a:r>
                  <a:rPr lang="en-US" dirty="0" err="1"/>
                  <a:t>hình</a:t>
                </a:r>
                <a:r>
                  <a:rPr lang="en-US" dirty="0"/>
                  <a:t> word2vec </a:t>
                </a:r>
                <a:r>
                  <a:rPr lang="en-US" dirty="0" err="1"/>
                  <a:t>dự</a:t>
                </a:r>
                <a:r>
                  <a:rPr lang="en-US" dirty="0"/>
                  <a:t> </a:t>
                </a:r>
                <a:r>
                  <a:rPr lang="en-US" dirty="0" err="1"/>
                  <a:t>đoán</a:t>
                </a:r>
                <a:r>
                  <a:rPr lang="en-US" dirty="0"/>
                  <a:t> </a:t>
                </a:r>
                <a:r>
                  <a:rPr lang="en-US" dirty="0" err="1"/>
                  <a:t>trong</a:t>
                </a:r>
                <a:r>
                  <a:rPr lang="en-US" dirty="0"/>
                  <a:t> </a:t>
                </a:r>
                <a:r>
                  <a:rPr lang="en-US" dirty="0" err="1"/>
                  <a:t>một</a:t>
                </a:r>
                <a:r>
                  <a:rPr lang="en-US" dirty="0"/>
                  <a:t> </a:t>
                </a:r>
                <a:r>
                  <a:rPr lang="en-US" dirty="0" err="1"/>
                  <a:t>khung</a:t>
                </a:r>
                <a:r>
                  <a:rPr lang="en-US" dirty="0"/>
                  <a:t> </a:t>
                </a:r>
                <a:r>
                  <a:rPr lang="en-US" dirty="0" err="1"/>
                  <a:t>ngữ</a:t>
                </a:r>
                <a:r>
                  <a:rPr lang="en-US" dirty="0"/>
                  <a:t> </a:t>
                </a:r>
                <a:r>
                  <a:rPr lang="en-US" dirty="0" err="1"/>
                  <a:t>cảnh</a:t>
                </a:r>
                <a:r>
                  <a:rPr lang="en-US" dirty="0"/>
                  <a:t> </a:t>
                </a:r>
                <a:r>
                  <a:rPr lang="en-US" dirty="0" err="1"/>
                  <a:t>gồm</a:t>
                </a:r>
                <a:r>
                  <a:rPr lang="en-US" dirty="0"/>
                  <a:t> m </a:t>
                </a:r>
                <a:r>
                  <a:rPr lang="en-US" dirty="0" err="1"/>
                  <a:t>từ</a:t>
                </a:r>
                <a:r>
                  <a:rPr lang="en-US" dirty="0"/>
                  <a:t>, </a:t>
                </a:r>
                <a:r>
                  <a:rPr lang="en-US" dirty="0" err="1"/>
                  <a:t>khi</a:t>
                </a:r>
                <a:r>
                  <a:rPr lang="en-US" dirty="0"/>
                  <a:t> </a:t>
                </a:r>
                <a:r>
                  <a:rPr lang="en-US" dirty="0" err="1"/>
                  <a:t>biết</a:t>
                </a:r>
                <a:r>
                  <a:rPr lang="en-US" dirty="0"/>
                  <a:t> </a:t>
                </a:r>
                <a:r>
                  <a:rPr lang="en-US" dirty="0" err="1"/>
                  <a:t>từ</a:t>
                </a:r>
                <a:r>
                  <a:rPr lang="en-US" dirty="0"/>
                  <a:t> ở </a:t>
                </a:r>
                <a:r>
                  <a:rPr lang="en-US" dirty="0" err="1"/>
                  <a:t>trung</a:t>
                </a:r>
                <a:r>
                  <a:rPr lang="en-US" dirty="0"/>
                  <a:t> </a:t>
                </a:r>
                <a:r>
                  <a:rPr lang="en-US" dirty="0" err="1"/>
                  <a:t>tâm</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𝐿𝑖𝑘𝑒𝑙𝑖h𝑜𝑜𝑑</m:t>
                      </m:r>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e>
                          </m:nary>
                        </m:e>
                      </m:nary>
                    </m:oMath>
                  </m:oMathPara>
                </a14:m>
                <a:endParaRPr lang="en-US" dirty="0"/>
              </a:p>
              <a:p>
                <a:pPr marL="114300" indent="0">
                  <a:buNone/>
                </a:pPr>
                <a:endParaRPr lang="en-US" dirty="0"/>
              </a:p>
              <a:p>
                <a:pPr marL="114300" indent="0">
                  <a:buNone/>
                </a:pPr>
                <a:r>
                  <a:rPr lang="en-US" dirty="0" err="1"/>
                  <a:t>Với</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r>
                  <a:rPr lang="en-US" dirty="0" err="1"/>
                  <a:t>là</a:t>
                </a:r>
                <a:r>
                  <a:rPr lang="en-US" dirty="0"/>
                  <a:t> </a:t>
                </a:r>
                <a:r>
                  <a:rPr lang="en-US" dirty="0" err="1"/>
                  <a:t>các</a:t>
                </a:r>
                <a:r>
                  <a:rPr lang="en-US" dirty="0"/>
                  <a:t> </a:t>
                </a:r>
                <a:r>
                  <a:rPr lang="en-US" dirty="0" err="1"/>
                  <a:t>trọng</a:t>
                </a:r>
                <a:r>
                  <a:rPr lang="en-US" dirty="0"/>
                  <a:t> </a:t>
                </a:r>
                <a:r>
                  <a:rPr lang="en-US" dirty="0" err="1"/>
                  <a:t>số</a:t>
                </a:r>
                <a:r>
                  <a:rPr lang="en-US" dirty="0"/>
                  <a:t> </a:t>
                </a:r>
                <a:r>
                  <a:rPr lang="en-US" dirty="0" err="1"/>
                  <a:t>cần</a:t>
                </a:r>
                <a:r>
                  <a:rPr lang="en-US" dirty="0"/>
                  <a:t> </a:t>
                </a:r>
                <a:r>
                  <a:rPr lang="en-US" dirty="0" err="1"/>
                  <a:t>tối</a:t>
                </a:r>
                <a:r>
                  <a:rPr lang="en-US" dirty="0"/>
                  <a:t> </a:t>
                </a:r>
                <a:r>
                  <a:rPr lang="en-US" dirty="0" err="1"/>
                  <a:t>ưu</a:t>
                </a:r>
                <a:r>
                  <a:rPr lang="en-US" dirty="0"/>
                  <a:t>. </a:t>
                </a:r>
                <a:r>
                  <a:rPr lang="en-US" dirty="0" err="1"/>
                  <a:t>Hàm</a:t>
                </a:r>
                <a:r>
                  <a:rPr lang="en-US" dirty="0"/>
                  <a:t> </a:t>
                </a:r>
                <a:r>
                  <a:rPr lang="en-US" dirty="0" err="1"/>
                  <a:t>mất</a:t>
                </a:r>
                <a:r>
                  <a:rPr lang="en-US" dirty="0"/>
                  <a:t> </a:t>
                </a:r>
                <a:r>
                  <a:rPr lang="en-US" dirty="0" err="1"/>
                  <a:t>mát</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nary>
                            <m:naryPr>
                              <m:chr m:val="∑"/>
                              <m:supHide m:val="on"/>
                              <m:ctrlPr>
                                <a:rPr lang="en-US" b="0" i="1" smtClean="0">
                                  <a:latin typeface="Cambria Math" panose="02040503050406030204" pitchFamily="18" charset="0"/>
                                </a:rPr>
                              </m:ctrlPr>
                            </m:naryPr>
                            <m:sub>
                              <m:r>
                                <m:rPr>
                                  <m:brk m:alnAt="7"/>
                                </m:rP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≠0</m:t>
                              </m:r>
                            </m:sub>
                            <m:sup/>
                            <m:e>
                              <m:r>
                                <a:rPr lang="en-US" i="1">
                                  <a:latin typeface="Cambria Math" panose="02040503050406030204" pitchFamily="18" charset="0"/>
                                </a:rPr>
                                <m:t>𝑙𝑜𝑔𝑃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nary>
                        </m:e>
                      </m:nary>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611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Word2Vec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dirty="0"/>
                  <a:t>Làm </a:t>
                </a:r>
                <a:r>
                  <a:rPr lang="en-US" dirty="0" err="1"/>
                  <a:t>cách</a:t>
                </a:r>
                <a:r>
                  <a:rPr lang="en-US" dirty="0"/>
                  <a:t> </a:t>
                </a:r>
                <a:r>
                  <a:rPr lang="en-US" dirty="0" err="1"/>
                  <a:t>nào</a:t>
                </a:r>
                <a:r>
                  <a:rPr lang="en-US" dirty="0"/>
                  <a:t> </a:t>
                </a:r>
                <a:r>
                  <a:rPr lang="en-US" dirty="0" err="1"/>
                  <a:t>để</a:t>
                </a:r>
                <a:r>
                  <a:rPr lang="en-US" dirty="0"/>
                  <a:t> </a:t>
                </a:r>
                <a:r>
                  <a:rPr lang="en-US" dirty="0" err="1"/>
                  <a:t>tính</a:t>
                </a:r>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oMath>
                </a14:m>
                <a:r>
                  <a:rPr lang="en-US" dirty="0"/>
                  <a:t>?</a:t>
                </a:r>
              </a:p>
              <a:p>
                <a:endParaRPr lang="en-US" dirty="0"/>
              </a:p>
              <a:p>
                <a:r>
                  <a:rPr lang="en-US" dirty="0" err="1"/>
                  <a:t>Mỗi</a:t>
                </a:r>
                <a:r>
                  <a:rPr lang="en-US" dirty="0"/>
                  <a:t> </a:t>
                </a:r>
                <a:r>
                  <a:rPr lang="en-US" dirty="0" err="1"/>
                  <a:t>một</a:t>
                </a:r>
                <a:r>
                  <a:rPr lang="en-US" dirty="0"/>
                  <a:t> </a:t>
                </a:r>
                <a:r>
                  <a:rPr lang="en-US" dirty="0" err="1"/>
                  <a:t>từ</a:t>
                </a:r>
                <a:r>
                  <a:rPr lang="en-US" dirty="0"/>
                  <a:t> </a:t>
                </a:r>
                <a:r>
                  <a:rPr lang="en-US" dirty="0" err="1"/>
                  <a:t>sẽ</a:t>
                </a:r>
                <a:r>
                  <a:rPr lang="en-US" dirty="0"/>
                  <a:t> </a:t>
                </a:r>
                <a:r>
                  <a:rPr lang="en-US" dirty="0" err="1"/>
                  <a:t>có</a:t>
                </a:r>
                <a:r>
                  <a:rPr lang="en-US" dirty="0"/>
                  <a:t> 2 vector:</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𝑤</m:t>
                        </m:r>
                      </m:sub>
                    </m:sSub>
                  </m:oMath>
                </a14:m>
                <a:r>
                  <a:rPr lang="en-US" dirty="0"/>
                  <a:t> </a:t>
                </a:r>
                <a:r>
                  <a:rPr lang="en-US" dirty="0" err="1"/>
                  <a:t>khi</a:t>
                </a:r>
                <a:r>
                  <a:rPr lang="en-US" dirty="0"/>
                  <a:t> w </a:t>
                </a:r>
                <a:r>
                  <a:rPr lang="en-US" dirty="0" err="1"/>
                  <a:t>là</a:t>
                </a:r>
                <a:r>
                  <a:rPr lang="en-US" dirty="0"/>
                  <a:t> </a:t>
                </a:r>
                <a:r>
                  <a:rPr lang="en-US" dirty="0" err="1"/>
                  <a:t>từ</a:t>
                </a:r>
                <a:r>
                  <a:rPr lang="en-US" dirty="0"/>
                  <a:t> </a:t>
                </a:r>
                <a:r>
                  <a:rPr lang="en-US" dirty="0" err="1"/>
                  <a:t>trung</a:t>
                </a:r>
                <a:r>
                  <a:rPr lang="en-US" dirty="0"/>
                  <a:t> </a:t>
                </a:r>
                <a:r>
                  <a:rPr lang="en-US" dirty="0" err="1"/>
                  <a:t>tâm</a:t>
                </a:r>
                <a:endParaRPr lang="en-US" dirty="0"/>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𝑤</m:t>
                        </m:r>
                      </m:sub>
                    </m:sSub>
                  </m:oMath>
                </a14:m>
                <a:r>
                  <a:rPr lang="en-US" dirty="0"/>
                  <a:t> </a:t>
                </a:r>
                <a:r>
                  <a:rPr lang="en-US" dirty="0" err="1"/>
                  <a:t>khi</a:t>
                </a:r>
                <a:r>
                  <a:rPr lang="en-US" dirty="0"/>
                  <a:t> w </a:t>
                </a:r>
                <a:r>
                  <a:rPr lang="en-US" dirty="0" err="1"/>
                  <a:t>là</a:t>
                </a:r>
                <a:r>
                  <a:rPr lang="en-US" dirty="0"/>
                  <a:t> </a:t>
                </a:r>
                <a:r>
                  <a:rPr lang="en-US" dirty="0" err="1"/>
                  <a:t>từ</a:t>
                </a:r>
                <a:r>
                  <a:rPr lang="en-US" dirty="0"/>
                  <a:t> </a:t>
                </a:r>
                <a:r>
                  <a:rPr lang="en-US" dirty="0" err="1"/>
                  <a:t>ngữ</a:t>
                </a:r>
                <a:r>
                  <a:rPr lang="en-US" dirty="0"/>
                  <a:t> </a:t>
                </a:r>
                <a:r>
                  <a:rPr lang="en-US" dirty="0" err="1"/>
                  <a:t>cảnh</a:t>
                </a:r>
                <a:endParaRPr lang="en-US" dirty="0"/>
              </a:p>
              <a:p>
                <a:pPr lvl="1"/>
                <a:endParaRPr lang="fr-FR" dirty="0"/>
              </a:p>
              <a:p>
                <a:r>
                  <a:rPr lang="fr-FR" dirty="0" err="1"/>
                  <a:t>Với</a:t>
                </a:r>
                <a:r>
                  <a:rPr lang="fr-FR" dirty="0"/>
                  <a:t> </a:t>
                </a:r>
                <a:r>
                  <a:rPr lang="fr-FR" dirty="0" err="1"/>
                  <a:t>một</a:t>
                </a:r>
                <a:r>
                  <a:rPr lang="fr-FR" dirty="0"/>
                  <a:t> </a:t>
                </a:r>
                <a:r>
                  <a:rPr lang="fr-FR" dirty="0" err="1"/>
                  <a:t>từ</a:t>
                </a:r>
                <a:r>
                  <a:rPr lang="fr-FR" dirty="0"/>
                  <a:t> </a:t>
                </a:r>
                <a:r>
                  <a:rPr lang="fr-FR" dirty="0" err="1"/>
                  <a:t>trung</a:t>
                </a:r>
                <a:r>
                  <a:rPr lang="fr-FR" dirty="0"/>
                  <a:t> </a:t>
                </a:r>
                <a:r>
                  <a:rPr lang="fr-FR" dirty="0" err="1"/>
                  <a:t>tâm</a:t>
                </a:r>
                <a:r>
                  <a:rPr lang="fr-FR" dirty="0"/>
                  <a:t> c </a:t>
                </a:r>
                <a:r>
                  <a:rPr lang="fr-FR" dirty="0" err="1"/>
                  <a:t>và</a:t>
                </a:r>
                <a:r>
                  <a:rPr lang="fr-FR" dirty="0"/>
                  <a:t> </a:t>
                </a:r>
                <a:r>
                  <a:rPr lang="fr-FR" dirty="0" err="1"/>
                  <a:t>một</a:t>
                </a:r>
                <a:r>
                  <a:rPr lang="fr-FR" dirty="0"/>
                  <a:t> </a:t>
                </a:r>
                <a:r>
                  <a:rPr lang="fr-FR" dirty="0" err="1"/>
                  <a:t>từ</a:t>
                </a:r>
                <a:r>
                  <a:rPr lang="fr-FR" dirty="0"/>
                  <a:t> </a:t>
                </a:r>
                <a:r>
                  <a:rPr lang="fr-FR" dirty="0" err="1"/>
                  <a:t>ngữ</a:t>
                </a:r>
                <a:r>
                  <a:rPr lang="fr-FR" dirty="0"/>
                  <a:t> </a:t>
                </a:r>
                <a:r>
                  <a:rPr lang="fr-FR" dirty="0" err="1"/>
                  <a:t>cảnh</a:t>
                </a:r>
                <a:r>
                  <a:rPr lang="fr-FR" dirty="0"/>
                  <a:t> o:</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m:t>
                          </m:r>
                        </m:e>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𝑜</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𝑤</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e>
                          </m:nary>
                        </m:den>
                      </m:f>
                    </m:oMath>
                  </m:oMathPara>
                </a14:m>
                <a:endParaRPr lang="fr-FR" dirty="0"/>
              </a:p>
              <a:p>
                <a:pPr marL="114300" indent="0">
                  <a:buNone/>
                </a:pPr>
                <a:endParaRPr lang="fr-FR" dirty="0"/>
              </a:p>
              <a:p>
                <a:pPr marL="114300" indent="0">
                  <a:buNone/>
                </a:pPr>
                <a:r>
                  <a:rPr lang="fr-FR" dirty="0" err="1"/>
                  <a:t>Vector</a:t>
                </a:r>
                <a:r>
                  <a:rPr lang="fr-FR" dirty="0"/>
                  <a:t> </a:t>
                </a:r>
                <a:r>
                  <a:rPr lang="fr-FR" dirty="0" err="1"/>
                  <a:t>ngữ</a:t>
                </a:r>
                <a:r>
                  <a:rPr lang="fr-FR" dirty="0"/>
                  <a:t> </a:t>
                </a:r>
                <a:r>
                  <a:rPr lang="fr-FR" dirty="0" err="1"/>
                  <a:t>cảnh</a:t>
                </a:r>
                <a:r>
                  <a:rPr lang="fr-FR" dirty="0"/>
                  <a:t> </a:t>
                </a:r>
                <a:r>
                  <a:rPr lang="fr-FR" dirty="0" err="1"/>
                  <a:t>sẽ</a:t>
                </a:r>
                <a:r>
                  <a:rPr lang="fr-FR" dirty="0"/>
                  <a:t> </a:t>
                </a:r>
                <a:r>
                  <a:rPr lang="fr-FR" dirty="0" err="1"/>
                  <a:t>không</a:t>
                </a:r>
                <a:r>
                  <a:rPr lang="fr-FR" dirty="0"/>
                  <a:t> </a:t>
                </a:r>
                <a:r>
                  <a:rPr lang="fr-FR" dirty="0" err="1"/>
                  <a:t>được</a:t>
                </a:r>
                <a:r>
                  <a:rPr lang="fr-FR" dirty="0"/>
                  <a:t> </a:t>
                </a:r>
                <a:r>
                  <a:rPr lang="fr-FR" dirty="0" err="1"/>
                  <a:t>dùng</a:t>
                </a:r>
                <a:r>
                  <a:rPr lang="fr-FR" dirty="0"/>
                  <a:t> </a:t>
                </a:r>
                <a:r>
                  <a:rPr lang="fr-FR" dirty="0" err="1"/>
                  <a:t>đến</a:t>
                </a:r>
                <a:r>
                  <a:rPr lang="fr-FR" dirty="0"/>
                  <a:t> </a:t>
                </a:r>
                <a:r>
                  <a:rPr lang="fr-FR" dirty="0" err="1"/>
                  <a:t>sau</a:t>
                </a:r>
                <a:r>
                  <a:rPr lang="fr-FR" dirty="0"/>
                  <a:t> khi </a:t>
                </a:r>
                <a:r>
                  <a:rPr lang="fr-FR" dirty="0" err="1"/>
                  <a:t>mô</a:t>
                </a:r>
                <a:r>
                  <a:rPr lang="fr-FR" dirty="0"/>
                  <a:t> </a:t>
                </a:r>
                <a:r>
                  <a:rPr lang="fr-FR" dirty="0" err="1"/>
                  <a:t>hình</a:t>
                </a:r>
                <a:r>
                  <a:rPr lang="fr-FR" dirty="0"/>
                  <a:t> </a:t>
                </a:r>
                <a:r>
                  <a:rPr lang="fr-FR" dirty="0" err="1"/>
                  <a:t>đã</a:t>
                </a:r>
                <a:r>
                  <a:rPr lang="fr-FR" dirty="0"/>
                  <a:t> </a:t>
                </a:r>
                <a:r>
                  <a:rPr lang="fr-FR" dirty="0" err="1"/>
                  <a:t>huấn</a:t>
                </a:r>
                <a:r>
                  <a:rPr lang="fr-FR" dirty="0"/>
                  <a:t> </a:t>
                </a:r>
                <a:r>
                  <a:rPr lang="fr-FR" dirty="0" err="1"/>
                  <a:t>luyện</a:t>
                </a:r>
                <a:r>
                  <a:rPr lang="fr-FR" dirty="0"/>
                  <a:t> </a:t>
                </a:r>
                <a:r>
                  <a:rPr lang="fr-FR" dirty="0" err="1"/>
                  <a:t>xong</a:t>
                </a:r>
                <a:endParaRPr lang="fr-FR"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9099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Ví</a:t>
            </a:r>
            <a:r>
              <a:rPr lang="fr-FR" dirty="0"/>
              <a:t> </a:t>
            </a:r>
            <a:r>
              <a:rPr lang="fr-FR" dirty="0" err="1"/>
              <a:t>dụ</a:t>
            </a:r>
            <a:r>
              <a:rPr lang="fr-FR" dirty="0"/>
              <a:t> </a:t>
            </a:r>
            <a:r>
              <a:rPr lang="fr-FR" dirty="0" err="1"/>
              <a:t>cụ</a:t>
            </a:r>
            <a:r>
              <a:rPr lang="fr-FR" dirty="0"/>
              <a:t> </a:t>
            </a:r>
            <a:r>
              <a:rPr lang="fr-FR" dirty="0" err="1"/>
              <a:t>thể</a:t>
            </a:r>
            <a:r>
              <a:rPr lang="fr-FR" dirty="0"/>
              <a:t> </a:t>
            </a:r>
            <a:r>
              <a:rPr lang="fr-FR" dirty="0" err="1"/>
              <a:t>huấn</a:t>
            </a:r>
            <a:r>
              <a:rPr lang="fr-FR" dirty="0"/>
              <a:t> </a:t>
            </a:r>
            <a:r>
              <a:rPr lang="fr-FR" dirty="0" err="1"/>
              <a:t>luyện</a:t>
            </a:r>
            <a:r>
              <a:rPr lang="fr-FR" dirty="0"/>
              <a:t> word2vec</a:t>
            </a:r>
            <a:endParaRPr lang="en-US" dirty="0"/>
          </a:p>
        </p:txBody>
      </p:sp>
      <p:sp>
        <p:nvSpPr>
          <p:cNvPr id="4" name="Text Placeholder 3"/>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1460040" y="1230452"/>
            <a:ext cx="6790819" cy="3310439"/>
          </a:xfrm>
          <a:prstGeom prst="rect">
            <a:avLst/>
          </a:prstGeom>
        </p:spPr>
      </p:pic>
    </p:spTree>
    <p:extLst>
      <p:ext uri="{BB962C8B-B14F-4D97-AF65-F5344CB8AC3E}">
        <p14:creationId xmlns:p14="http://schemas.microsoft.com/office/powerpoint/2010/main" val="3010689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Các</a:t>
            </a:r>
            <a:r>
              <a:rPr lang="fr-FR" dirty="0"/>
              <a:t> </a:t>
            </a:r>
            <a:r>
              <a:rPr lang="fr-FR" dirty="0" err="1"/>
              <a:t>biến</a:t>
            </a:r>
            <a:r>
              <a:rPr lang="fr-FR" dirty="0"/>
              <a:t> </a:t>
            </a:r>
            <a:r>
              <a:rPr lang="fr-FR" dirty="0" err="1"/>
              <a:t>thể</a:t>
            </a:r>
            <a:r>
              <a:rPr lang="fr-FR" dirty="0"/>
              <a:t> </a:t>
            </a:r>
            <a:r>
              <a:rPr lang="fr-FR" dirty="0" err="1"/>
              <a:t>khác</a:t>
            </a:r>
            <a:endParaRPr lang="en-US" dirty="0"/>
          </a:p>
        </p:txBody>
      </p:sp>
      <p:sp>
        <p:nvSpPr>
          <p:cNvPr id="3" name="Content Placeholder 2"/>
          <p:cNvSpPr>
            <a:spLocks noGrp="1"/>
          </p:cNvSpPr>
          <p:nvPr>
            <p:ph type="body" idx="1"/>
          </p:nvPr>
        </p:nvSpPr>
        <p:spPr>
          <a:xfrm>
            <a:off x="310896" y="676656"/>
            <a:ext cx="8520600" cy="1660144"/>
          </a:xfrm>
        </p:spPr>
        <p:txBody>
          <a:bodyPr>
            <a:normAutofit lnSpcReduction="10000"/>
          </a:bodyPr>
          <a:lstStyle/>
          <a:p>
            <a:r>
              <a:rPr lang="en-US" dirty="0" err="1"/>
              <a:t>Mô</a:t>
            </a:r>
            <a:r>
              <a:rPr lang="en-US" dirty="0"/>
              <a:t> </a:t>
            </a:r>
            <a:r>
              <a:rPr lang="en-US" dirty="0" err="1"/>
              <a:t>hình</a:t>
            </a:r>
            <a:r>
              <a:rPr lang="en-US" dirty="0"/>
              <a:t> word2vec ở </a:t>
            </a:r>
            <a:r>
              <a:rPr lang="en-US" dirty="0" err="1"/>
              <a:t>trên</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skip gram: </a:t>
            </a:r>
            <a:r>
              <a:rPr lang="en-US" dirty="0" err="1"/>
              <a:t>dự</a:t>
            </a:r>
            <a:r>
              <a:rPr lang="en-US" dirty="0"/>
              <a:t> </a:t>
            </a:r>
            <a:r>
              <a:rPr lang="en-US" dirty="0" err="1"/>
              <a:t>đoán</a:t>
            </a:r>
            <a:r>
              <a:rPr lang="en-US" dirty="0"/>
              <a:t> </a:t>
            </a:r>
            <a:r>
              <a:rPr lang="en-US" dirty="0" err="1"/>
              <a:t>các</a:t>
            </a:r>
            <a:r>
              <a:rPr lang="en-US" dirty="0"/>
              <a:t> vector </a:t>
            </a:r>
            <a:r>
              <a:rPr lang="en-US" dirty="0" err="1"/>
              <a:t>ngữ</a:t>
            </a:r>
            <a:r>
              <a:rPr lang="en-US" dirty="0"/>
              <a:t> </a:t>
            </a:r>
            <a:r>
              <a:rPr lang="en-US" dirty="0" err="1"/>
              <a:t>cảnh</a:t>
            </a:r>
            <a:r>
              <a:rPr lang="en-US" dirty="0"/>
              <a:t> </a:t>
            </a:r>
            <a:r>
              <a:rPr lang="en-US" dirty="0" err="1"/>
              <a:t>xung</a:t>
            </a:r>
            <a:r>
              <a:rPr lang="en-US" dirty="0"/>
              <a:t> </a:t>
            </a:r>
            <a:r>
              <a:rPr lang="en-US" dirty="0" err="1"/>
              <a:t>quanh</a:t>
            </a:r>
            <a:r>
              <a:rPr lang="en-US" dirty="0"/>
              <a:t> </a:t>
            </a:r>
            <a:r>
              <a:rPr lang="en-US" dirty="0" err="1"/>
              <a:t>khi</a:t>
            </a:r>
            <a:r>
              <a:rPr lang="en-US" dirty="0"/>
              <a:t> </a:t>
            </a:r>
            <a:r>
              <a:rPr lang="en-US" dirty="0" err="1"/>
              <a:t>biết</a:t>
            </a:r>
            <a:r>
              <a:rPr lang="en-US" dirty="0"/>
              <a:t> </a:t>
            </a:r>
            <a:r>
              <a:rPr lang="en-US" dirty="0" err="1"/>
              <a:t>từ</a:t>
            </a:r>
            <a:r>
              <a:rPr lang="en-US" dirty="0"/>
              <a:t> ở </a:t>
            </a:r>
            <a:r>
              <a:rPr lang="en-US" dirty="0" err="1"/>
              <a:t>giữa</a:t>
            </a:r>
            <a:r>
              <a:rPr lang="en-US" dirty="0"/>
              <a:t>.</a:t>
            </a:r>
          </a:p>
          <a:p>
            <a:endParaRPr lang="en-US" dirty="0"/>
          </a:p>
          <a:p>
            <a:r>
              <a:rPr lang="en-US" dirty="0" err="1"/>
              <a:t>Mô</a:t>
            </a:r>
            <a:r>
              <a:rPr lang="en-US" dirty="0"/>
              <a:t> </a:t>
            </a:r>
            <a:r>
              <a:rPr lang="en-US" dirty="0" err="1"/>
              <a:t>hình</a:t>
            </a:r>
            <a:r>
              <a:rPr lang="en-US" dirty="0"/>
              <a:t> continuous Bag of Word (CBOW): </a:t>
            </a:r>
            <a:r>
              <a:rPr lang="en-US" dirty="0" err="1"/>
              <a:t>dự</a:t>
            </a:r>
            <a:r>
              <a:rPr lang="en-US" dirty="0"/>
              <a:t> </a:t>
            </a:r>
            <a:r>
              <a:rPr lang="en-US" dirty="0" err="1"/>
              <a:t>đoán</a:t>
            </a:r>
            <a:r>
              <a:rPr lang="en-US" dirty="0"/>
              <a:t> </a:t>
            </a:r>
            <a:r>
              <a:rPr lang="en-US" dirty="0" err="1"/>
              <a:t>từ</a:t>
            </a:r>
            <a:r>
              <a:rPr lang="en-US" dirty="0"/>
              <a:t> ở </a:t>
            </a:r>
            <a:r>
              <a:rPr lang="en-US" dirty="0" err="1"/>
              <a:t>giữa</a:t>
            </a:r>
            <a:r>
              <a:rPr lang="en-US" dirty="0"/>
              <a:t> </a:t>
            </a:r>
            <a:r>
              <a:rPr lang="en-US" dirty="0" err="1"/>
              <a:t>khi</a:t>
            </a:r>
            <a:r>
              <a:rPr lang="en-US" dirty="0"/>
              <a:t> </a:t>
            </a:r>
            <a:r>
              <a:rPr lang="en-US" dirty="0" err="1"/>
              <a:t>biết</a:t>
            </a:r>
            <a:r>
              <a:rPr lang="en-US" dirty="0"/>
              <a:t> </a:t>
            </a:r>
            <a:r>
              <a:rPr lang="en-US" dirty="0" err="1"/>
              <a:t>các</a:t>
            </a:r>
            <a:r>
              <a:rPr lang="en-US" dirty="0"/>
              <a:t> vector </a:t>
            </a:r>
            <a:r>
              <a:rPr lang="en-US" dirty="0" err="1"/>
              <a:t>ngữ</a:t>
            </a:r>
            <a:r>
              <a:rPr lang="en-US" dirty="0"/>
              <a:t> </a:t>
            </a:r>
            <a:r>
              <a:rPr lang="en-US" dirty="0" err="1"/>
              <a:t>cảnh</a:t>
            </a:r>
            <a:r>
              <a:rPr lang="en-US" dirty="0"/>
              <a:t> </a:t>
            </a:r>
            <a:r>
              <a:rPr lang="en-US" dirty="0" err="1"/>
              <a:t>xung</a:t>
            </a:r>
            <a:r>
              <a:rPr lang="en-US" dirty="0"/>
              <a:t> </a:t>
            </a:r>
            <a:r>
              <a:rPr lang="en-US" dirty="0" err="1"/>
              <a:t>quanh</a:t>
            </a:r>
            <a:endParaRPr lang="en-US" dirty="0"/>
          </a:p>
        </p:txBody>
      </p:sp>
      <p:pic>
        <p:nvPicPr>
          <p:cNvPr id="1026" name="Picture 2" descr="https://lena-voita.github.io/resources/lectures/word_emb/w2v/cbow_skip-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73" y="2336800"/>
            <a:ext cx="4795870" cy="259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14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Cách</a:t>
            </a:r>
            <a:r>
              <a:rPr lang="fr-FR" dirty="0"/>
              <a:t> </a:t>
            </a:r>
            <a:r>
              <a:rPr lang="fr-FR" dirty="0" err="1"/>
              <a:t>đánh</a:t>
            </a:r>
            <a:r>
              <a:rPr lang="fr-FR" dirty="0"/>
              <a:t> </a:t>
            </a:r>
            <a:r>
              <a:rPr lang="fr-FR" dirty="0" err="1"/>
              <a:t>giá</a:t>
            </a:r>
            <a:r>
              <a:rPr lang="fr-FR" dirty="0"/>
              <a:t> </a:t>
            </a:r>
            <a:r>
              <a:rPr lang="fr-FR" dirty="0" err="1"/>
              <a:t>word</a:t>
            </a:r>
            <a:r>
              <a:rPr lang="fr-FR" dirty="0"/>
              <a:t> </a:t>
            </a:r>
            <a:r>
              <a:rPr lang="fr-FR" dirty="0" err="1"/>
              <a:t>embeddings</a:t>
            </a:r>
            <a:endParaRPr lang="en-US" dirty="0"/>
          </a:p>
        </p:txBody>
      </p:sp>
      <p:sp>
        <p:nvSpPr>
          <p:cNvPr id="4" name="Text Placeholder 3"/>
          <p:cNvSpPr>
            <a:spLocks noGrp="1"/>
          </p:cNvSpPr>
          <p:nvPr>
            <p:ph type="body" idx="1"/>
          </p:nvPr>
        </p:nvSpPr>
        <p:spPr/>
        <p:txBody>
          <a:bodyPr/>
          <a:lstStyle/>
          <a:p>
            <a:r>
              <a:rPr lang="en-US" dirty="0" err="1"/>
              <a:t>Đánh</a:t>
            </a:r>
            <a:r>
              <a:rPr lang="en-US" dirty="0"/>
              <a:t> </a:t>
            </a:r>
            <a:r>
              <a:rPr lang="en-US" dirty="0" err="1"/>
              <a:t>giá</a:t>
            </a:r>
            <a:r>
              <a:rPr lang="en-US" dirty="0"/>
              <a:t> intrinsic: </a:t>
            </a:r>
            <a:r>
              <a:rPr lang="en-US" dirty="0" err="1"/>
              <a:t>đánh</a:t>
            </a:r>
            <a:r>
              <a:rPr lang="en-US" dirty="0"/>
              <a:t> </a:t>
            </a:r>
            <a:r>
              <a:rPr lang="en-US" dirty="0" err="1"/>
              <a:t>giá</a:t>
            </a:r>
            <a:r>
              <a:rPr lang="en-US" dirty="0"/>
              <a:t> </a:t>
            </a:r>
            <a:r>
              <a:rPr lang="en-US" dirty="0" err="1"/>
              <a:t>mức</a:t>
            </a:r>
            <a:r>
              <a:rPr lang="en-US" dirty="0"/>
              <a:t> </a:t>
            </a:r>
            <a:r>
              <a:rPr lang="en-US" dirty="0" err="1"/>
              <a:t>độ</a:t>
            </a:r>
            <a:r>
              <a:rPr lang="en-US" dirty="0"/>
              <a:t> word </a:t>
            </a:r>
            <a:r>
              <a:rPr lang="en-US" dirty="0" err="1"/>
              <a:t>embeddings</a:t>
            </a:r>
            <a:r>
              <a:rPr lang="en-US" dirty="0"/>
              <a:t> </a:t>
            </a:r>
            <a:r>
              <a:rPr lang="en-US" dirty="0" err="1"/>
              <a:t>hiểu</a:t>
            </a:r>
            <a:r>
              <a:rPr lang="en-US" dirty="0"/>
              <a:t> </a:t>
            </a:r>
            <a:r>
              <a:rPr lang="en-US" dirty="0" err="1"/>
              <a:t>về</a:t>
            </a:r>
            <a:r>
              <a:rPr lang="en-US" dirty="0"/>
              <a:t> ý </a:t>
            </a:r>
            <a:r>
              <a:rPr lang="en-US" dirty="0" err="1"/>
              <a:t>nghĩa</a:t>
            </a:r>
            <a:r>
              <a:rPr lang="en-US" dirty="0"/>
              <a:t> </a:t>
            </a:r>
            <a:r>
              <a:rPr lang="en-US" dirty="0" err="1"/>
              <a:t>từ</a:t>
            </a:r>
            <a:r>
              <a:rPr lang="en-US" dirty="0"/>
              <a:t>, </a:t>
            </a:r>
            <a:r>
              <a:rPr lang="en-US" dirty="0" err="1"/>
              <a:t>dựa</a:t>
            </a:r>
            <a:r>
              <a:rPr lang="en-US" dirty="0"/>
              <a:t> </a:t>
            </a:r>
            <a:r>
              <a:rPr lang="en-US" dirty="0" err="1"/>
              <a:t>trên</a:t>
            </a:r>
            <a:r>
              <a:rPr lang="en-US" dirty="0"/>
              <a:t> </a:t>
            </a:r>
            <a:r>
              <a:rPr lang="en-US" dirty="0" err="1"/>
              <a:t>độ</a:t>
            </a:r>
            <a:r>
              <a:rPr lang="en-US" dirty="0"/>
              <a:t> </a:t>
            </a:r>
            <a:r>
              <a:rPr lang="en-US" dirty="0" err="1"/>
              <a:t>tương</a:t>
            </a:r>
            <a:r>
              <a:rPr lang="en-US" dirty="0"/>
              <a:t> </a:t>
            </a:r>
            <a:r>
              <a:rPr lang="en-US" dirty="0" err="1"/>
              <a:t>tự</a:t>
            </a:r>
            <a:r>
              <a:rPr lang="en-US" dirty="0"/>
              <a:t> </a:t>
            </a:r>
            <a:r>
              <a:rPr lang="en-US" dirty="0" err="1"/>
              <a:t>của</a:t>
            </a:r>
            <a:r>
              <a:rPr lang="en-US" dirty="0"/>
              <a:t> </a:t>
            </a:r>
            <a:r>
              <a:rPr lang="en-US" dirty="0" err="1"/>
              <a:t>các</a:t>
            </a:r>
            <a:r>
              <a:rPr lang="en-US" dirty="0"/>
              <a:t> </a:t>
            </a:r>
            <a:r>
              <a:rPr lang="en-US" dirty="0" err="1"/>
              <a:t>từ</a:t>
            </a:r>
            <a:r>
              <a:rPr lang="en-US" dirty="0"/>
              <a:t> </a:t>
            </a:r>
            <a:r>
              <a:rPr lang="en-US" dirty="0" err="1"/>
              <a:t>có</a:t>
            </a:r>
            <a:r>
              <a:rPr lang="en-US" dirty="0"/>
              <a:t> ý </a:t>
            </a:r>
            <a:r>
              <a:rPr lang="en-US" dirty="0" err="1"/>
              <a:t>nghĩa</a:t>
            </a:r>
            <a:r>
              <a:rPr lang="en-US" dirty="0"/>
              <a:t> </a:t>
            </a:r>
            <a:r>
              <a:rPr lang="en-US" dirty="0" err="1"/>
              <a:t>tương</a:t>
            </a:r>
            <a:r>
              <a:rPr lang="en-US" dirty="0"/>
              <a:t> </a:t>
            </a:r>
            <a:r>
              <a:rPr lang="en-US" dirty="0" err="1"/>
              <a:t>đương</a:t>
            </a:r>
            <a:r>
              <a:rPr lang="en-US" dirty="0"/>
              <a:t>.</a:t>
            </a:r>
          </a:p>
          <a:p>
            <a:endParaRPr lang="en-US" dirty="0"/>
          </a:p>
          <a:p>
            <a:r>
              <a:rPr lang="en-US" dirty="0" err="1"/>
              <a:t>Đánh</a:t>
            </a:r>
            <a:r>
              <a:rPr lang="en-US" dirty="0"/>
              <a:t> </a:t>
            </a:r>
            <a:r>
              <a:rPr lang="en-US" dirty="0" err="1"/>
              <a:t>giá</a:t>
            </a:r>
            <a:r>
              <a:rPr lang="en-US" dirty="0"/>
              <a:t> extrinsic: </a:t>
            </a:r>
            <a:r>
              <a:rPr lang="en-US" dirty="0" err="1"/>
              <a:t>sử</a:t>
            </a:r>
            <a:r>
              <a:rPr lang="en-US" dirty="0"/>
              <a:t> </a:t>
            </a:r>
            <a:r>
              <a:rPr lang="en-US" dirty="0" err="1"/>
              <a:t>dụng</a:t>
            </a:r>
            <a:r>
              <a:rPr lang="en-US" dirty="0"/>
              <a:t> word </a:t>
            </a:r>
            <a:r>
              <a:rPr lang="en-US" dirty="0" err="1"/>
              <a:t>embeddings</a:t>
            </a:r>
            <a:r>
              <a:rPr lang="en-US" dirty="0"/>
              <a:t> </a:t>
            </a:r>
            <a:r>
              <a:rPr lang="en-US" dirty="0" err="1"/>
              <a:t>đã</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cho</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thực</a:t>
            </a:r>
            <a:r>
              <a:rPr lang="en-US" dirty="0"/>
              <a:t> </a:t>
            </a:r>
            <a:r>
              <a:rPr lang="en-US" dirty="0" err="1"/>
              <a:t>tế</a:t>
            </a:r>
            <a:r>
              <a:rPr lang="en-US" dirty="0"/>
              <a:t>. </a:t>
            </a:r>
            <a:r>
              <a:rPr lang="en-US" dirty="0" err="1"/>
              <a:t>Huấn</a:t>
            </a:r>
            <a:r>
              <a:rPr lang="en-US" dirty="0"/>
              <a:t> </a:t>
            </a:r>
            <a:r>
              <a:rPr lang="en-US" dirty="0" err="1"/>
              <a:t>luyện</a:t>
            </a:r>
            <a:r>
              <a:rPr lang="en-US" dirty="0"/>
              <a:t> </a:t>
            </a:r>
            <a:r>
              <a:rPr lang="en-US" dirty="0" err="1"/>
              <a:t>nhiều</a:t>
            </a:r>
            <a:r>
              <a:rPr lang="en-US" dirty="0"/>
              <a:t> </a:t>
            </a:r>
            <a:r>
              <a:rPr lang="en-US" dirty="0" err="1"/>
              <a:t>tác</a:t>
            </a:r>
            <a:r>
              <a:rPr lang="en-US" dirty="0"/>
              <a:t> </a:t>
            </a:r>
            <a:r>
              <a:rPr lang="en-US" dirty="0" err="1"/>
              <a:t>vụ</a:t>
            </a:r>
            <a:r>
              <a:rPr lang="en-US" dirty="0"/>
              <a:t> </a:t>
            </a:r>
            <a:r>
              <a:rPr lang="en-US" dirty="0" err="1"/>
              <a:t>với</a:t>
            </a:r>
            <a:r>
              <a:rPr lang="en-US" dirty="0"/>
              <a:t> </a:t>
            </a:r>
            <a:r>
              <a:rPr lang="en-US" dirty="0" err="1"/>
              <a:t>các</a:t>
            </a:r>
            <a:r>
              <a:rPr lang="en-US" dirty="0"/>
              <a:t> embedding </a:t>
            </a:r>
            <a:r>
              <a:rPr lang="en-US" dirty="0" err="1"/>
              <a:t>khác</a:t>
            </a:r>
            <a:r>
              <a:rPr lang="en-US" dirty="0"/>
              <a:t> </a:t>
            </a:r>
            <a:r>
              <a:rPr lang="en-US" dirty="0" err="1"/>
              <a:t>nhau</a:t>
            </a:r>
            <a:r>
              <a:rPr lang="en-US" dirty="0"/>
              <a:t> </a:t>
            </a:r>
            <a:r>
              <a:rPr lang="en-US" dirty="0" err="1"/>
              <a:t>rồi</a:t>
            </a:r>
            <a:r>
              <a:rPr lang="en-US" dirty="0"/>
              <a:t> </a:t>
            </a:r>
            <a:r>
              <a:rPr lang="en-US" dirty="0" err="1"/>
              <a:t>đánh</a:t>
            </a:r>
            <a:r>
              <a:rPr lang="en-US" dirty="0"/>
              <a:t> </a:t>
            </a:r>
            <a:r>
              <a:rPr lang="en-US" dirty="0" err="1"/>
              <a:t>giá</a:t>
            </a:r>
            <a:r>
              <a:rPr lang="en-US" dirty="0"/>
              <a:t> </a:t>
            </a:r>
            <a:r>
              <a:rPr lang="en-US" dirty="0" err="1"/>
              <a:t>kết</a:t>
            </a:r>
            <a:r>
              <a:rPr lang="en-US" dirty="0"/>
              <a:t> </a:t>
            </a:r>
            <a:r>
              <a:rPr lang="en-US" dirty="0" err="1"/>
              <a:t>quả</a:t>
            </a:r>
            <a:endParaRPr lang="en-US" dirty="0"/>
          </a:p>
        </p:txBody>
      </p:sp>
      <p:pic>
        <p:nvPicPr>
          <p:cNvPr id="2050" name="Picture 2" descr="https://lena-voita.github.io/resources/lectures/word_emb/analysis/frog-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214" y="2570456"/>
            <a:ext cx="4593406" cy="218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085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a:t>
            </a:r>
            <a:r>
              <a:rPr lang="en-US" dirty="0"/>
              <a:t>3</a:t>
            </a:r>
            <a:r>
              <a:rPr lang="vi-VN"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898235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7" name="Text Placeholder 6"/>
          <p:cNvSpPr>
            <a:spLocks noGrp="1"/>
          </p:cNvSpPr>
          <p:nvPr>
            <p:ph type="body" idx="1"/>
          </p:nvPr>
        </p:nvSpPr>
        <p:spPr/>
        <p:txBody>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dự</a:t>
            </a:r>
            <a:r>
              <a:rPr lang="en-US" dirty="0"/>
              <a:t> </a:t>
            </a:r>
            <a:r>
              <a:rPr lang="en-US" dirty="0" err="1"/>
              <a:t>đoán</a:t>
            </a:r>
            <a:r>
              <a:rPr lang="en-US" dirty="0"/>
              <a:t> </a:t>
            </a:r>
            <a:r>
              <a:rPr lang="en-US" dirty="0" err="1"/>
              <a:t>từ</a:t>
            </a:r>
            <a:r>
              <a:rPr lang="en-US" dirty="0"/>
              <a:t> </a:t>
            </a:r>
            <a:r>
              <a:rPr lang="en-US" dirty="0" err="1"/>
              <a:t>tiếp</a:t>
            </a:r>
            <a:r>
              <a:rPr lang="en-US" dirty="0"/>
              <a:t> </a:t>
            </a:r>
            <a:r>
              <a:rPr lang="en-US" dirty="0" err="1"/>
              <a:t>theo</a:t>
            </a:r>
            <a:r>
              <a:rPr lang="en-US" dirty="0"/>
              <a:t> </a:t>
            </a:r>
            <a:r>
              <a:rPr lang="en-US" dirty="0" err="1"/>
              <a:t>trong</a:t>
            </a:r>
            <a:r>
              <a:rPr lang="en-US" dirty="0"/>
              <a:t> </a:t>
            </a:r>
            <a:r>
              <a:rPr lang="en-US" dirty="0" err="1"/>
              <a:t>chuỗi</a:t>
            </a:r>
            <a:r>
              <a:rPr lang="en-US" dirty="0"/>
              <a:t> </a:t>
            </a:r>
            <a:r>
              <a:rPr lang="en-US" dirty="0" err="1"/>
              <a:t>từ</a:t>
            </a:r>
            <a:r>
              <a:rPr lang="en-US" dirty="0"/>
              <a: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074" name="Picture 2" descr="mô hình đồ họa-dự đoán-ngôn ngữ-mô hì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1" y="1642609"/>
            <a:ext cx="5743575"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977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Cấu</a:t>
            </a:r>
            <a:r>
              <a:rPr lang="en-US" dirty="0"/>
              <a:t> </a:t>
            </a:r>
            <a:r>
              <a:rPr lang="en-US" dirty="0" err="1"/>
              <a:t>trúc</a:t>
            </a:r>
            <a:r>
              <a:rPr lang="en-US" dirty="0"/>
              <a:t> </a:t>
            </a:r>
            <a:r>
              <a:rPr lang="en-US" dirty="0" err="1"/>
              <a:t>tổng</a:t>
            </a:r>
            <a:r>
              <a:rPr lang="en-US" dirty="0"/>
              <a:t> </a:t>
            </a:r>
            <a:r>
              <a:rPr lang="en-US" dirty="0" err="1"/>
              <a:t>quát</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Xác </a:t>
                </a:r>
                <a:r>
                  <a:rPr lang="en-US" dirty="0" err="1"/>
                  <a:t>xuất</a:t>
                </a:r>
                <a:r>
                  <a:rPr lang="en-US" dirty="0"/>
                  <a:t> </a:t>
                </a:r>
                <a:r>
                  <a:rPr lang="en-US" dirty="0" err="1"/>
                  <a:t>của</a:t>
                </a:r>
                <a:r>
                  <a:rPr lang="en-US" dirty="0"/>
                  <a:t> </a:t>
                </a:r>
                <a:r>
                  <a:rPr lang="en-US" dirty="0" err="1"/>
                  <a:t>một</a:t>
                </a:r>
                <a:r>
                  <a:rPr lang="en-US" dirty="0"/>
                  <a:t> </a:t>
                </a:r>
                <a:r>
                  <a:rPr lang="en-US" dirty="0" err="1"/>
                  <a:t>câu</a:t>
                </a:r>
                <a:r>
                  <a:rPr lang="en-US" dirty="0"/>
                  <a:t>:</a:t>
                </a:r>
              </a:p>
              <a:p>
                <a:pPr marL="114300" indent="0">
                  <a:buNone/>
                </a:pPr>
                <a:r>
                  <a:rPr lang="en-US" dirty="0" err="1"/>
                  <a:t>Với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a14:m>
                <a:r>
                  <a:rPr lang="en-US" dirty="0"/>
                  <a:t> </a:t>
                </a:r>
                <a:r>
                  <a:rPr lang="en-US" dirty="0" err="1"/>
                  <a:t>là</a:t>
                </a:r>
                <a:r>
                  <a:rPr lang="en-US" dirty="0"/>
                  <a:t> tokens </a:t>
                </a:r>
                <a:r>
                  <a:rPr lang="en-US" dirty="0" err="1"/>
                  <a:t>trong</a:t>
                </a:r>
                <a:r>
                  <a:rPr lang="en-US" dirty="0"/>
                  <a:t> </a:t>
                </a:r>
                <a:r>
                  <a:rPr lang="en-US" dirty="0" err="1"/>
                  <a:t>một</a:t>
                </a:r>
                <a:r>
                  <a:rPr lang="en-US" dirty="0"/>
                  <a:t> </a:t>
                </a:r>
                <a:r>
                  <a:rPr lang="en-US" dirty="0" err="1"/>
                  <a:t>câu</a:t>
                </a:r>
                <a:r>
                  <a:rPr lang="en-US" dirty="0"/>
                  <a: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oMath>
                </a14:m>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để</a:t>
                </a:r>
                <a:r>
                  <a:rPr lang="en-US" dirty="0"/>
                  <a:t> </a:t>
                </a:r>
                <a:r>
                  <a:rPr lang="en-US" dirty="0" err="1"/>
                  <a:t>câu</a:t>
                </a:r>
                <a:r>
                  <a:rPr lang="en-US" dirty="0"/>
                  <a:t> </a:t>
                </a:r>
                <a:r>
                  <a:rPr lang="en-US" dirty="0" err="1"/>
                  <a:t>này</a:t>
                </a:r>
                <a:r>
                  <a:rPr lang="en-US" dirty="0"/>
                  <a:t> </a:t>
                </a:r>
                <a:r>
                  <a:rPr lang="en-US" dirty="0" err="1"/>
                  <a:t>xuất</a:t>
                </a:r>
                <a:r>
                  <a:rPr lang="en-US" dirty="0"/>
                  <a:t> </a:t>
                </a:r>
                <a:r>
                  <a:rPr lang="en-US" dirty="0" err="1"/>
                  <a:t>hiện</a:t>
                </a:r>
                <a:r>
                  <a:rPr lang="en-US" dirty="0"/>
                  <a:t>. </a:t>
                </a:r>
                <a:r>
                  <a:rPr lang="en-US" dirty="0" err="1"/>
                  <a:t>Sử</a:t>
                </a:r>
                <a:r>
                  <a:rPr lang="en-US" dirty="0"/>
                  <a:t> </a:t>
                </a:r>
                <a:r>
                  <a:rPr lang="en-US" dirty="0" err="1"/>
                  <a:t>dụng</a:t>
                </a:r>
                <a:r>
                  <a:rPr lang="en-US" dirty="0"/>
                  <a:t> </a:t>
                </a:r>
                <a:r>
                  <a:rPr lang="en-US" dirty="0" err="1"/>
                  <a:t>quy</a:t>
                </a:r>
                <a:r>
                  <a:rPr lang="en-US" dirty="0"/>
                  <a:t> </a:t>
                </a:r>
                <a:r>
                  <a:rPr lang="en-US" dirty="0" err="1"/>
                  <a:t>luật</a:t>
                </a:r>
                <a:r>
                  <a:rPr lang="en-US" dirty="0"/>
                  <a:t> </a:t>
                </a:r>
                <a:r>
                  <a:rPr lang="en-US" dirty="0" err="1"/>
                  <a:t>chuỗi</a:t>
                </a:r>
                <a:r>
                  <a:rPr lang="en-US" dirty="0"/>
                  <a:t> </a:t>
                </a:r>
                <a:r>
                  <a:rPr lang="en-US" dirty="0" err="1"/>
                  <a:t>của</a:t>
                </a:r>
                <a:r>
                  <a:rPr lang="en-US" dirty="0"/>
                  <a:t> </a:t>
                </a:r>
                <a:r>
                  <a:rPr lang="en-US" dirty="0" err="1"/>
                  <a:t>xác</a:t>
                </a:r>
                <a:r>
                  <a:rPr lang="en-US" dirty="0"/>
                  <a:t> </a:t>
                </a:r>
                <a:r>
                  <a:rPr lang="en-US" dirty="0" err="1"/>
                  <a:t>suất</a:t>
                </a:r>
                <a:r>
                  <a:rPr lang="en-US" dirty="0"/>
                  <a:t> </a:t>
                </a:r>
                <a:r>
                  <a:rPr lang="en-US" dirty="0" err="1"/>
                  <a:t>thống</a:t>
                </a:r>
                <a:r>
                  <a:rPr lang="en-US" dirty="0"/>
                  <a:t> </a:t>
                </a:r>
                <a:r>
                  <a:rPr lang="en-US" dirty="0" err="1"/>
                  <a:t>kê</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b="0" i="1" smtClean="0">
                                  <a:latin typeface="Cambria Math" panose="02040503050406030204" pitchFamily="18" charset="0"/>
                                </a:rPr>
                                <m:t>−1</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m:t>
                          </m:r>
                        </m:e>
                      </m:nary>
                    </m:oMath>
                  </m:oMathPara>
                </a14:m>
                <a:endParaRPr lang="en-US" dirty="0"/>
              </a:p>
              <a:p>
                <a:pPr marL="11430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501" y="3155743"/>
            <a:ext cx="6465898" cy="1172322"/>
          </a:xfrm>
          <a:prstGeom prst="rect">
            <a:avLst/>
          </a:prstGeom>
        </p:spPr>
      </p:pic>
    </p:spTree>
    <p:extLst>
      <p:ext uri="{BB962C8B-B14F-4D97-AF65-F5344CB8AC3E}">
        <p14:creationId xmlns:p14="http://schemas.microsoft.com/office/powerpoint/2010/main" val="1714912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Sáng</a:t>
            </a:r>
            <a:r>
              <a:rPr lang="en-US" dirty="0"/>
              <a:t> </a:t>
            </a:r>
            <a:r>
              <a:rPr lang="en-US" dirty="0" err="1"/>
              <a:t>tác</a:t>
            </a:r>
            <a:r>
              <a:rPr lang="en-US" dirty="0"/>
              <a:t> </a:t>
            </a:r>
            <a:r>
              <a:rPr lang="en-US" dirty="0" err="1"/>
              <a:t>văn</a:t>
            </a:r>
            <a:r>
              <a:rPr lang="en-US" dirty="0"/>
              <a:t> </a:t>
            </a:r>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endParaRPr lang="en-US" dirty="0"/>
          </a:p>
        </p:txBody>
      </p:sp>
      <p:sp>
        <p:nvSpPr>
          <p:cNvPr id="7" name="Text Placeholder 6"/>
          <p:cNvSpPr>
            <a:spLocks noGrp="1"/>
          </p:cNvSpPr>
          <p:nvPr>
            <p:ph type="body" idx="1"/>
          </p:nvPr>
        </p:nvSpPr>
        <p:spPr/>
        <p:txBody>
          <a:bodyPr/>
          <a:lstStyle/>
          <a:p>
            <a:pPr marL="114300" indent="0">
              <a:buNone/>
            </a:pP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8" name="generation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6689" y="1159880"/>
            <a:ext cx="6749014" cy="2813304"/>
          </a:xfrm>
          <a:prstGeom prst="rect">
            <a:avLst/>
          </a:prstGeom>
        </p:spPr>
      </p:pic>
    </p:spTree>
    <p:extLst>
      <p:ext uri="{BB962C8B-B14F-4D97-AF65-F5344CB8AC3E}">
        <p14:creationId xmlns:p14="http://schemas.microsoft.com/office/powerpoint/2010/main" val="16114474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n-gram</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Với </a:t>
                </a:r>
                <a:r>
                  <a:rPr lang="en-US" dirty="0" err="1"/>
                  <a:t>công</a:t>
                </a:r>
                <a:r>
                  <a:rPr lang="en-US" dirty="0"/>
                  <a:t> </a:t>
                </a:r>
                <a:r>
                  <a:rPr lang="en-US" dirty="0" err="1"/>
                  <a:t>thức</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làm</a:t>
                </a:r>
                <a:r>
                  <a:rPr lang="en-US" dirty="0"/>
                  <a:t> </a:t>
                </a:r>
                <a:r>
                  <a:rPr lang="en-US" dirty="0" err="1"/>
                  <a:t>cách</a:t>
                </a:r>
                <a:r>
                  <a:rPr lang="en-US" dirty="0"/>
                  <a:t> </a:t>
                </a:r>
                <a:r>
                  <a:rPr lang="en-US" dirty="0" err="1"/>
                  <a:t>nào</a:t>
                </a:r>
                <a:r>
                  <a:rPr lang="en-US" dirty="0"/>
                  <a:t> </a:t>
                </a:r>
                <a:r>
                  <a:rPr lang="en-US" dirty="0" err="1"/>
                  <a:t>để</a:t>
                </a:r>
                <a:r>
                  <a:rPr lang="en-US" dirty="0"/>
                  <a:t> </a:t>
                </a:r>
                <a:r>
                  <a:rPr lang="en-US" dirty="0" err="1"/>
                  <a:t>tính</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e>
                    </m:d>
                  </m:oMath>
                </a14:m>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của</a:t>
                </a:r>
                <a:r>
                  <a:rPr lang="en-US" dirty="0"/>
                  <a:t> </a:t>
                </a:r>
                <a:r>
                  <a:rPr lang="en-US" dirty="0" err="1"/>
                  <a:t>từ</a:t>
                </a:r>
                <a:r>
                  <a:rPr lang="en-US" dirty="0"/>
                  <a:t> </a:t>
                </a:r>
                <a:r>
                  <a:rPr lang="en-US" dirty="0" err="1"/>
                  <a:t>tiếp</a:t>
                </a:r>
                <a:r>
                  <a:rPr lang="en-US" dirty="0"/>
                  <a:t> </a:t>
                </a:r>
                <a:r>
                  <a:rPr lang="en-US" dirty="0" err="1"/>
                  <a:t>theo</a:t>
                </a:r>
                <a:r>
                  <a:rPr lang="en-US" dirty="0"/>
                  <a:t> </a:t>
                </a:r>
                <a:r>
                  <a:rPr lang="en-US" dirty="0" err="1"/>
                  <a:t>khi</a:t>
                </a:r>
                <a:r>
                  <a:rPr lang="en-US" dirty="0"/>
                  <a:t> </a:t>
                </a:r>
                <a:r>
                  <a:rPr lang="en-US" dirty="0" err="1"/>
                  <a:t>biết</a:t>
                </a:r>
                <a:r>
                  <a:rPr lang="en-US" dirty="0"/>
                  <a:t> </a:t>
                </a:r>
                <a:r>
                  <a:rPr lang="en-US" dirty="0" err="1"/>
                  <a:t>những</a:t>
                </a:r>
                <a:r>
                  <a:rPr lang="en-US" dirty="0"/>
                  <a:t> </a:t>
                </a:r>
                <a:r>
                  <a:rPr lang="en-US" dirty="0" err="1"/>
                  <a:t>từ</a:t>
                </a:r>
                <a:r>
                  <a:rPr lang="en-US" dirty="0"/>
                  <a:t> </a:t>
                </a:r>
                <a:r>
                  <a:rPr lang="en-US" dirty="0" err="1"/>
                  <a:t>trước</a:t>
                </a:r>
                <a:r>
                  <a:rPr lang="en-US" dirty="0"/>
                  <a:t> </a:t>
                </a:r>
                <a:r>
                  <a:rPr lang="en-US" dirty="0" err="1"/>
                  <a:t>đó</a:t>
                </a:r>
                <a:r>
                  <a:rPr lang="en-US" dirty="0"/>
                  <a:t>.</a:t>
                </a:r>
              </a:p>
              <a:p>
                <a:endParaRPr lang="en-US" dirty="0"/>
              </a:p>
              <a:p>
                <a:r>
                  <a:rPr lang="en-US" dirty="0" err="1"/>
                  <a:t>Mô</a:t>
                </a:r>
                <a:r>
                  <a:rPr lang="en-US" dirty="0"/>
                  <a:t> </a:t>
                </a:r>
                <a:r>
                  <a:rPr lang="en-US" dirty="0" err="1"/>
                  <a:t>hình</a:t>
                </a:r>
                <a:r>
                  <a:rPr lang="en-US" dirty="0"/>
                  <a:t> n-gram </a:t>
                </a:r>
                <a:r>
                  <a:rPr lang="en-US" dirty="0" err="1"/>
                  <a:t>giả</a:t>
                </a:r>
                <a:r>
                  <a:rPr lang="en-US" dirty="0"/>
                  <a:t> </a:t>
                </a:r>
                <a:r>
                  <a:rPr lang="en-US" dirty="0" err="1"/>
                  <a:t>định</a:t>
                </a:r>
                <a:r>
                  <a:rPr lang="en-US" dirty="0"/>
                  <a:t> </a:t>
                </a:r>
                <a:r>
                  <a:rPr lang="en-US" dirty="0" err="1"/>
                  <a:t>rằng</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p>
              <a:p>
                <a:endParaRPr lang="en-US" dirty="0"/>
              </a:p>
              <a:p>
                <a:r>
                  <a:rPr lang="en-US" dirty="0" err="1"/>
                  <a:t>Ví</a:t>
                </a:r>
                <a:r>
                  <a:rPr lang="en-US" dirty="0"/>
                  <a:t> </a:t>
                </a:r>
                <a:r>
                  <a:rPr lang="en-US" dirty="0" err="1"/>
                  <a:t>dụ</a:t>
                </a:r>
                <a:r>
                  <a:rPr lang="en-US" dirty="0"/>
                  <a:t>:</a:t>
                </a:r>
              </a:p>
              <a:p>
                <a:pPr lvl="1"/>
                <a:r>
                  <a:rPr lang="en-US" dirty="0"/>
                  <a:t>n=1 (</a:t>
                </a:r>
                <a:r>
                  <a:rPr lang="en-US" dirty="0" err="1"/>
                  <a:t>mô</a:t>
                </a:r>
                <a:r>
                  <a:rPr lang="en-US" dirty="0"/>
                  <a:t> </a:t>
                </a:r>
                <a:r>
                  <a:rPr lang="en-US" dirty="0" err="1"/>
                  <a:t>hình</a:t>
                </a:r>
                <a:r>
                  <a:rPr lang="en-US" dirty="0"/>
                  <a:t> unigram):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n=2 (</a:t>
                </a:r>
                <a:r>
                  <a:rPr lang="en-US" dirty="0" err="1"/>
                  <a:t>mô</a:t>
                </a:r>
                <a:r>
                  <a:rPr lang="en-US" dirty="0"/>
                  <a:t> </a:t>
                </a:r>
                <a:r>
                  <a:rPr lang="en-US" dirty="0" err="1"/>
                  <a:t>hình</a:t>
                </a:r>
                <a:r>
                  <a:rPr lang="en-US" dirty="0"/>
                  <a:t> bigram):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oMath>
                </a14:m>
                <a:endParaRPr lang="en-US" dirty="0"/>
              </a:p>
              <a:p>
                <a:pPr lvl="1"/>
                <a:r>
                  <a:rPr lang="en-US" dirty="0"/>
                  <a:t>n=3 (</a:t>
                </a:r>
                <a:r>
                  <a:rPr lang="en-US" dirty="0" err="1"/>
                  <a:t>mô</a:t>
                </a:r>
                <a:r>
                  <a:rPr lang="en-US" dirty="0"/>
                  <a:t> </a:t>
                </a:r>
                <a:r>
                  <a:rPr lang="en-US" dirty="0" err="1"/>
                  <a:t>hình</a:t>
                </a:r>
                <a:r>
                  <a:rPr lang="en-US" dirty="0"/>
                  <a:t> trigram):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3074" name="Picture 2" descr="https://lena-voita.github.io/resources/lectures/lang_models/ngram/example_cut_3gram-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78" y="808522"/>
            <a:ext cx="8299236" cy="330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1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mạng</a:t>
            </a:r>
            <a:r>
              <a:rPr lang="en-US" dirty="0"/>
              <a:t> neuron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06120" y="772337"/>
                <a:ext cx="8626130" cy="1179330"/>
              </a:xfrm>
            </p:spPr>
            <p:txBody>
              <a:bodyPr>
                <a:normAutofit fontScale="77500" lnSpcReduction="20000"/>
              </a:bodyPr>
              <a:lstStyle/>
              <a:p>
                <a:r>
                  <a:rPr lang="en-US" dirty="0" err="1"/>
                  <a:t>Nhiệm</a:t>
                </a:r>
                <a:r>
                  <a:rPr lang="en-US" dirty="0"/>
                  <a:t> </a:t>
                </a:r>
                <a:r>
                  <a:rPr lang="en-US" dirty="0" err="1"/>
                  <a:t>vụ</a:t>
                </a:r>
                <a:r>
                  <a:rPr lang="en-US" dirty="0"/>
                  <a:t>: </a:t>
                </a:r>
                <a:r>
                  <a:rPr lang="en-US" dirty="0" err="1"/>
                  <a:t>tính</a:t>
                </a:r>
                <a:r>
                  <a:rPr lang="en-US" dirty="0"/>
                  <a:t> </a:t>
                </a:r>
                <a:r>
                  <a:rPr lang="en-US" dirty="0" err="1"/>
                  <a:t>toán</a:t>
                </a: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e>
                    </m:d>
                  </m:oMath>
                </a14:m>
                <a:r>
                  <a:rPr lang="en-US" dirty="0"/>
                  <a:t> </a:t>
                </a:r>
              </a:p>
              <a:p>
                <a:r>
                  <a:rPr lang="en-US" dirty="0" err="1"/>
                  <a:t>Các</a:t>
                </a:r>
                <a:r>
                  <a:rPr lang="en-US" dirty="0"/>
                  <a:t> </a:t>
                </a:r>
                <a:r>
                  <a:rPr lang="en-US" dirty="0" err="1"/>
                  <a:t>bước</a:t>
                </a:r>
                <a:r>
                  <a:rPr lang="en-US" dirty="0"/>
                  <a:t> </a:t>
                </a:r>
                <a:r>
                  <a:rPr lang="en-US" dirty="0" err="1"/>
                  <a:t>thực</a:t>
                </a:r>
                <a:r>
                  <a:rPr lang="en-US" dirty="0"/>
                  <a:t> </a:t>
                </a:r>
                <a:r>
                  <a:rPr lang="en-US" dirty="0" err="1"/>
                  <a:t>hiện</a:t>
                </a:r>
                <a:r>
                  <a:rPr lang="en-US" dirty="0"/>
                  <a:t>:</a:t>
                </a:r>
              </a:p>
              <a:p>
                <a:pPr lvl="1"/>
                <a:r>
                  <a:rPr lang="en-US" dirty="0" err="1"/>
                  <a:t>Đưa</a:t>
                </a:r>
                <a:r>
                  <a:rPr lang="en-US" dirty="0"/>
                  <a:t> </a:t>
                </a:r>
                <a:r>
                  <a:rPr lang="en-US" dirty="0" err="1"/>
                  <a:t>tuần</a:t>
                </a:r>
                <a:r>
                  <a:rPr lang="en-US" dirty="0"/>
                  <a:t> </a:t>
                </a:r>
                <a:r>
                  <a:rPr lang="en-US" dirty="0" err="1"/>
                  <a:t>tự</a:t>
                </a:r>
                <a:r>
                  <a:rPr lang="en-US" dirty="0"/>
                  <a:t> word </a:t>
                </a:r>
                <a:r>
                  <a:rPr lang="en-US" dirty="0" err="1"/>
                  <a:t>embeddings</a:t>
                </a:r>
                <a:r>
                  <a:rPr lang="en-US" dirty="0"/>
                  <a:t> </a:t>
                </a:r>
                <a:r>
                  <a:rPr lang="en-US" dirty="0" err="1"/>
                  <a:t>của</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vào</a:t>
                </a:r>
                <a:r>
                  <a:rPr lang="en-US" dirty="0"/>
                  <a:t> </a:t>
                </a:r>
                <a:r>
                  <a:rPr lang="en-US" dirty="0" err="1"/>
                  <a:t>mô</a:t>
                </a:r>
                <a:r>
                  <a:rPr lang="en-US" dirty="0"/>
                  <a:t> </a:t>
                </a:r>
                <a:r>
                  <a:rPr lang="en-US" dirty="0" err="1"/>
                  <a:t>hình</a:t>
                </a:r>
                <a:r>
                  <a:rPr lang="en-US" dirty="0"/>
                  <a:t>.</a:t>
                </a:r>
              </a:p>
              <a:p>
                <a:pPr lvl="1"/>
                <a:r>
                  <a:rPr lang="en-US" dirty="0" err="1"/>
                  <a:t>Tính</a:t>
                </a:r>
                <a:r>
                  <a:rPr lang="en-US" dirty="0"/>
                  <a:t> </a:t>
                </a:r>
                <a:r>
                  <a:rPr lang="en-US" dirty="0" err="1"/>
                  <a:t>toán</a:t>
                </a:r>
                <a:r>
                  <a:rPr lang="en-US" dirty="0"/>
                  <a:t> vector </a:t>
                </a:r>
                <a:r>
                  <a:rPr lang="en-US" dirty="0" err="1"/>
                  <a:t>trình</a:t>
                </a:r>
                <a:r>
                  <a:rPr lang="en-US" dirty="0"/>
                  <a:t> </a:t>
                </a:r>
                <a:r>
                  <a:rPr lang="en-US" dirty="0" err="1"/>
                  <a:t>bày</a:t>
                </a:r>
                <a:r>
                  <a:rPr lang="en-US" dirty="0"/>
                  <a:t> </a:t>
                </a:r>
                <a:r>
                  <a:rPr lang="en-US" dirty="0" err="1"/>
                  <a:t>của</a:t>
                </a:r>
                <a:r>
                  <a:rPr lang="en-US" dirty="0"/>
                  <a:t> </a:t>
                </a:r>
                <a:r>
                  <a:rPr lang="en-US" dirty="0" err="1"/>
                  <a:t>câu</a:t>
                </a:r>
                <a:r>
                  <a:rPr lang="en-US" dirty="0"/>
                  <a:t>.</a:t>
                </a:r>
              </a:p>
              <a:p>
                <a:pPr lvl="1"/>
                <a:r>
                  <a:rPr lang="en-US" dirty="0" err="1"/>
                  <a:t>Tính</a:t>
                </a:r>
                <a:r>
                  <a:rPr lang="en-US" dirty="0"/>
                  <a:t> </a:t>
                </a:r>
                <a:r>
                  <a:rPr lang="en-US" dirty="0" err="1"/>
                  <a:t>ra</a:t>
                </a:r>
                <a:r>
                  <a:rPr lang="en-US" dirty="0"/>
                  <a:t> </a:t>
                </a:r>
                <a:r>
                  <a:rPr lang="en-US" dirty="0" err="1"/>
                  <a:t>phân</a:t>
                </a:r>
                <a:r>
                  <a:rPr lang="en-US" dirty="0"/>
                  <a:t> </a:t>
                </a:r>
                <a:r>
                  <a:rPr lang="en-US" dirty="0" err="1"/>
                  <a:t>phối</a:t>
                </a:r>
                <a:r>
                  <a:rPr lang="en-US" dirty="0"/>
                  <a:t> </a:t>
                </a:r>
                <a:r>
                  <a:rPr lang="en-US" dirty="0" err="1"/>
                  <a:t>xác</a:t>
                </a:r>
                <a:r>
                  <a:rPr lang="en-US" dirty="0"/>
                  <a:t> </a:t>
                </a:r>
                <a:r>
                  <a:rPr lang="en-US" dirty="0" err="1"/>
                  <a:t>suất</a:t>
                </a:r>
                <a:r>
                  <a:rPr lang="en-US" dirty="0"/>
                  <a:t> </a:t>
                </a:r>
                <a:r>
                  <a:rPr lang="en-US" dirty="0" err="1"/>
                  <a:t>các</a:t>
                </a:r>
                <a:r>
                  <a:rPr lang="en-US" dirty="0"/>
                  <a:t> </a:t>
                </a:r>
                <a:r>
                  <a:rPr lang="en-US" dirty="0" err="1"/>
                  <a:t>từ</a:t>
                </a:r>
                <a:r>
                  <a:rPr lang="en-US" dirty="0"/>
                  <a:t> </a:t>
                </a:r>
                <a:r>
                  <a:rPr lang="en-US" dirty="0" err="1"/>
                  <a:t>có</a:t>
                </a:r>
                <a:r>
                  <a:rPr lang="en-US" dirty="0"/>
                  <a:t> </a:t>
                </a:r>
                <a:r>
                  <a:rPr lang="en-US" dirty="0" err="1"/>
                  <a:t>thể</a:t>
                </a:r>
                <a:r>
                  <a:rPr lang="en-US" dirty="0"/>
                  <a:t> </a:t>
                </a:r>
                <a:r>
                  <a:rPr lang="en-US" dirty="0" err="1"/>
                  <a:t>xuất</a:t>
                </a:r>
                <a:r>
                  <a:rPr lang="en-US" dirty="0"/>
                  <a:t> </a:t>
                </a:r>
                <a:r>
                  <a:rPr lang="en-US" dirty="0" err="1"/>
                  <a:t>hiện</a:t>
                </a:r>
                <a:r>
                  <a:rPr lang="en-US" dirty="0"/>
                  <a:t> </a:t>
                </a:r>
                <a:r>
                  <a:rPr lang="en-US" dirty="0" err="1"/>
                  <a:t>tiếp</a:t>
                </a:r>
                <a:r>
                  <a:rPr lang="en-US" dirty="0"/>
                  <a:t> </a:t>
                </a:r>
                <a:r>
                  <a:rPr lang="en-US" dirty="0" err="1"/>
                  <a:t>theo</a:t>
                </a:r>
                <a:endParaRPr lang="en-US" dirty="0"/>
              </a:p>
              <a:p>
                <a:pPr lvl="1"/>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06120" y="772337"/>
                <a:ext cx="8626130" cy="1179330"/>
              </a:xfrm>
              <a:blipFill>
                <a:blip r:embed="rId2"/>
                <a:stretch>
                  <a:fillRect t="-1554"/>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4098" name="Picture 2" descr="https://lena-voita.github.io/resources/lectures/lang_models/neural/nn_lm_idea_linear-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1" y="2261710"/>
            <a:ext cx="5540404" cy="265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89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err="1"/>
              <a:t>Mô</a:t>
            </a:r>
            <a:r>
              <a:rPr lang="en-US" sz="1800" dirty="0"/>
              <a:t> </a:t>
            </a:r>
            <a:r>
              <a:rPr lang="en-US" sz="1800" dirty="0" err="1"/>
              <a:t>hình</a:t>
            </a:r>
            <a:r>
              <a:rPr lang="en-US" sz="1800" dirty="0"/>
              <a:t> </a:t>
            </a:r>
            <a:r>
              <a:rPr lang="en-US" sz="1800" dirty="0" err="1"/>
              <a:t>ngôn</a:t>
            </a:r>
            <a:r>
              <a:rPr lang="en-US" sz="1800" dirty="0"/>
              <a:t> </a:t>
            </a:r>
            <a:r>
              <a:rPr lang="en-US" sz="1800" dirty="0" err="1"/>
              <a:t>ngữ</a:t>
            </a:r>
            <a:r>
              <a:rPr lang="en-US" sz="1800" dirty="0"/>
              <a:t> </a:t>
            </a:r>
            <a:r>
              <a:rPr lang="en-US" sz="1800" dirty="0" err="1"/>
              <a:t>có</a:t>
            </a:r>
            <a:r>
              <a:rPr lang="en-US" sz="1800" dirty="0"/>
              <a:t> </a:t>
            </a:r>
            <a:r>
              <a:rPr lang="en-US" sz="1800" dirty="0" err="1"/>
              <a:t>điều</a:t>
            </a:r>
            <a:r>
              <a:rPr lang="en-US" sz="1800" dirty="0"/>
              <a:t> </a:t>
            </a:r>
            <a:r>
              <a:rPr lang="en-US" sz="1800" dirty="0" err="1"/>
              <a:t>kiện</a:t>
            </a:r>
            <a:r>
              <a:rPr lang="en-US" sz="1800" dirty="0"/>
              <a:t> (conditional language model)</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r>
                  <a:rPr lang="en-US" dirty="0"/>
                  <a:t>Mô </a:t>
                </a:r>
                <a:r>
                  <a:rPr lang="en-US" dirty="0" err="1"/>
                  <a:t>hình</a:t>
                </a:r>
                <a:r>
                  <a:rPr lang="en-US" dirty="0"/>
                  <a:t> </a:t>
                </a:r>
                <a:r>
                  <a:rPr lang="en-US" dirty="0" err="1"/>
                  <a:t>ngôn</a:t>
                </a:r>
                <a:r>
                  <a:rPr lang="en-US" dirty="0"/>
                  <a:t> </a:t>
                </a:r>
                <a:r>
                  <a:rPr lang="en-US" dirty="0" err="1"/>
                  <a:t>ngữ</a:t>
                </a:r>
                <a:endParaRPr lang="en-US"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&lt;</m:t>
                          </m:r>
                          <m:r>
                            <a:rPr lang="en-US" i="1">
                              <a:latin typeface="Cambria Math" panose="02040503050406030204" pitchFamily="18" charset="0"/>
                            </a:rPr>
                            <m:t>𝑡</m:t>
                          </m:r>
                          <m:r>
                            <a:rPr lang="en-US" i="1">
                              <a:latin typeface="Cambria Math" panose="02040503050406030204" pitchFamily="18" charset="0"/>
                            </a:rPr>
                            <m:t>)</m:t>
                          </m:r>
                        </m:e>
                      </m:nary>
                    </m:oMath>
                  </m:oMathPara>
                </a14:m>
                <a:endParaRPr lang="en-US" dirty="0"/>
              </a:p>
              <a:p>
                <a:endParaRPr lang="en-US" dirty="0"/>
              </a:p>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có</a:t>
                </a:r>
                <a:r>
                  <a:rPr lang="en-US" dirty="0"/>
                  <a:t> </a:t>
                </a:r>
                <a:r>
                  <a:rPr lang="en-US" dirty="0" err="1"/>
                  <a:t>điều</a:t>
                </a:r>
                <a:r>
                  <a:rPr lang="en-US" dirty="0"/>
                  <a:t> </a:t>
                </a:r>
                <a:r>
                  <a:rPr lang="en-US" dirty="0" err="1"/>
                  <a:t>kiện</a:t>
                </a:r>
                <a:r>
                  <a:rPr lang="en-US" dirty="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𝑥</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&lt;</m:t>
                          </m:r>
                          <m:r>
                            <a:rPr lang="en-US" i="1">
                              <a:latin typeface="Cambria Math" panose="02040503050406030204" pitchFamily="18" charset="0"/>
                            </a:rPr>
                            <m:t>𝑡</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𝑥</m:t>
                          </m:r>
                          <m:r>
                            <a:rPr lang="en-US" i="1">
                              <a:latin typeface="Cambria Math" panose="02040503050406030204" pitchFamily="18" charset="0"/>
                            </a:rPr>
                            <m:t>)</m:t>
                          </m:r>
                        </m:e>
                      </m:nary>
                    </m:oMath>
                  </m:oMathPara>
                </a14:m>
                <a:endParaRPr lang="en-US" dirty="0"/>
              </a:p>
              <a:p>
                <a:pPr marL="114300" indent="0">
                  <a:buNone/>
                </a:pPr>
                <a:endParaRPr lang="en-US" dirty="0"/>
              </a:p>
              <a:p>
                <a:pPr marL="114300" indent="0">
                  <a:buNone/>
                </a:pPr>
                <a:r>
                  <a:rPr lang="en-US" dirty="0"/>
                  <a:t>x </a:t>
                </a:r>
                <a:r>
                  <a:rPr lang="en-US" dirty="0" err="1"/>
                  <a:t>là</a:t>
                </a:r>
                <a:r>
                  <a:rPr lang="en-US" dirty="0"/>
                  <a:t> </a:t>
                </a:r>
                <a:r>
                  <a:rPr lang="en-US" dirty="0" err="1"/>
                  <a:t>điều</a:t>
                </a:r>
                <a:r>
                  <a:rPr lang="en-US" dirty="0"/>
                  <a:t> </a:t>
                </a:r>
                <a:r>
                  <a:rPr lang="en-US" dirty="0" err="1"/>
                  <a:t>kiện</a:t>
                </a:r>
                <a:r>
                  <a:rPr lang="en-US" dirty="0"/>
                  <a:t> </a:t>
                </a:r>
                <a:r>
                  <a:rPr lang="en-US" dirty="0" err="1"/>
                  <a:t>thông</a:t>
                </a:r>
                <a:r>
                  <a:rPr lang="en-US" dirty="0"/>
                  <a:t> tin </a:t>
                </a:r>
                <a:r>
                  <a:rPr lang="en-US" dirty="0" err="1"/>
                  <a:t>đầu</a:t>
                </a:r>
                <a:r>
                  <a:rPr lang="en-US" dirty="0"/>
                  <a:t> </a:t>
                </a:r>
                <a:r>
                  <a:rPr lang="en-US" dirty="0" err="1"/>
                  <a:t>vào</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391675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có</a:t>
            </a:r>
            <a:r>
              <a:rPr lang="en-US" dirty="0"/>
              <a:t> </a:t>
            </a:r>
            <a:r>
              <a:rPr lang="en-US" dirty="0" err="1"/>
              <a:t>điều</a:t>
            </a:r>
            <a:r>
              <a:rPr lang="en-US" dirty="0"/>
              <a:t> </a:t>
            </a:r>
            <a:r>
              <a:rPr lang="en-US" dirty="0" err="1"/>
              <a:t>kiện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2050" name="Picture 2" descr="https://lena-voita.github.io/resources/lectures/seq2seq/general/enc_dec_linear_out-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630" y="1019965"/>
            <a:ext cx="6355131" cy="304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48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6</a:t>
            </a:r>
            <a:r>
              <a:rPr lang="vi-VN" dirty="0"/>
              <a:t>: </a:t>
            </a:r>
            <a:r>
              <a:rPr lang="en-US" dirty="0" err="1" smtClean="0"/>
              <a:t>Mô</a:t>
            </a:r>
            <a:r>
              <a:rPr lang="en-US" dirty="0" smtClean="0"/>
              <a:t> </a:t>
            </a:r>
            <a:r>
              <a:rPr lang="en-US" dirty="0" err="1"/>
              <a:t>hình</a:t>
            </a:r>
            <a:r>
              <a:rPr lang="en-US" dirty="0"/>
              <a:t> BERT</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557146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BERT </a:t>
            </a:r>
            <a:r>
              <a:rPr lang="en-US" dirty="0" err="1" smtClean="0"/>
              <a:t>là</a:t>
            </a:r>
            <a:r>
              <a:rPr lang="en-US" dirty="0" smtClean="0"/>
              <a:t> </a:t>
            </a:r>
            <a:r>
              <a:rPr lang="en-US" dirty="0" err="1" smtClean="0"/>
              <a:t>gì</a:t>
            </a:r>
            <a:endParaRPr lang="en-US" dirty="0"/>
          </a:p>
        </p:txBody>
      </p:sp>
      <p:sp>
        <p:nvSpPr>
          <p:cNvPr id="7" name="Text Placeholder 6"/>
          <p:cNvSpPr>
            <a:spLocks noGrp="1"/>
          </p:cNvSpPr>
          <p:nvPr>
            <p:ph type="body" idx="1"/>
          </p:nvPr>
        </p:nvSpPr>
        <p:spPr/>
        <p:txBody>
          <a:bodyPr/>
          <a:lstStyle/>
          <a:p>
            <a:r>
              <a:rPr lang="en-US" dirty="0" smtClean="0"/>
              <a:t>BERT </a:t>
            </a:r>
            <a:r>
              <a:rPr lang="en-US" dirty="0" err="1" smtClean="0"/>
              <a:t>là</a:t>
            </a:r>
            <a:r>
              <a:rPr lang="en-US" dirty="0" smtClean="0"/>
              <a:t> </a:t>
            </a:r>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trước</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lớn</a:t>
            </a:r>
            <a:r>
              <a:rPr lang="en-US" dirty="0" smtClean="0"/>
              <a:t>, </a:t>
            </a:r>
            <a:r>
              <a:rPr lang="en-US" dirty="0" err="1" smtClean="0"/>
              <a:t>có</a:t>
            </a:r>
            <a:r>
              <a:rPr lang="en-US" dirty="0" smtClean="0"/>
              <a:t> </a:t>
            </a:r>
            <a:r>
              <a:rPr lang="en-US" dirty="0" err="1" smtClean="0"/>
              <a:t>thể</a:t>
            </a:r>
            <a:r>
              <a:rPr lang="en-US" dirty="0" smtClean="0"/>
              <a:t> dung </a:t>
            </a:r>
            <a:r>
              <a:rPr lang="en-US" dirty="0" err="1" smtClean="0"/>
              <a:t>cho</a:t>
            </a:r>
            <a:r>
              <a:rPr lang="en-US" dirty="0" smtClean="0"/>
              <a:t> </a:t>
            </a:r>
            <a:r>
              <a:rPr lang="en-US" dirty="0" err="1" smtClean="0"/>
              <a:t>các</a:t>
            </a:r>
            <a:r>
              <a:rPr lang="en-US" dirty="0" smtClean="0"/>
              <a:t> </a:t>
            </a:r>
            <a:r>
              <a:rPr lang="en-US" dirty="0" err="1" smtClean="0"/>
              <a:t>tác</a:t>
            </a:r>
            <a:r>
              <a:rPr lang="en-US" dirty="0" smtClean="0"/>
              <a:t> </a:t>
            </a:r>
            <a:r>
              <a:rPr lang="en-US" dirty="0" err="1" smtClean="0"/>
              <a:t>vụ</a:t>
            </a:r>
            <a:r>
              <a:rPr lang="en-US" dirty="0" smtClean="0"/>
              <a:t> </a:t>
            </a:r>
            <a:r>
              <a:rPr lang="en-US" dirty="0" err="1" smtClean="0"/>
              <a:t>khác</a:t>
            </a:r>
            <a:r>
              <a:rPr lang="en-US" dirty="0" smtClean="0"/>
              <a:t> </a:t>
            </a:r>
            <a:r>
              <a:rPr lang="en-US" dirty="0" err="1" smtClean="0"/>
              <a:t>nhau</a:t>
            </a:r>
            <a:r>
              <a:rPr lang="en-US" dirty="0" smtClean="0"/>
              <a:t>.</a:t>
            </a:r>
          </a:p>
          <a:p>
            <a:endParaRPr lang="en-US" dirty="0" smtClean="0"/>
          </a:p>
          <a:p>
            <a:r>
              <a:rPr lang="en-US" dirty="0" err="1" smtClean="0"/>
              <a:t>Được</a:t>
            </a:r>
            <a:r>
              <a:rPr lang="en-US" dirty="0" smtClean="0"/>
              <a:t> </a:t>
            </a:r>
            <a:r>
              <a:rPr lang="en-US" dirty="0" err="1" smtClean="0"/>
              <a:t>viết</a:t>
            </a:r>
            <a:r>
              <a:rPr lang="en-US" dirty="0" smtClean="0"/>
              <a:t> </a:t>
            </a:r>
            <a:r>
              <a:rPr lang="en-US" dirty="0" err="1" smtClean="0"/>
              <a:t>tắt</a:t>
            </a:r>
            <a:r>
              <a:rPr lang="en-US" dirty="0" smtClean="0"/>
              <a:t> </a:t>
            </a:r>
            <a:r>
              <a:rPr lang="en-US" dirty="0" err="1" smtClean="0"/>
              <a:t>của</a:t>
            </a:r>
            <a:r>
              <a:rPr lang="en-US" dirty="0" smtClean="0"/>
              <a:t> Bidirectional Encoder Representations from Transformer</a:t>
            </a:r>
          </a:p>
          <a:p>
            <a:endParaRPr lang="en-US" dirty="0" smtClean="0"/>
          </a:p>
          <a:p>
            <a:r>
              <a:rPr lang="en-US" dirty="0" smtClean="0"/>
              <a:t>Bidirectional </a:t>
            </a:r>
            <a:r>
              <a:rPr lang="en-US" dirty="0"/>
              <a:t>Encoder </a:t>
            </a:r>
            <a:r>
              <a:rPr lang="en-US" dirty="0" smtClean="0"/>
              <a:t>Representations: vector </a:t>
            </a:r>
            <a:r>
              <a:rPr lang="en-US" dirty="0" err="1" smtClean="0"/>
              <a:t>trạng</a:t>
            </a:r>
            <a:r>
              <a:rPr lang="en-US" dirty="0" smtClean="0"/>
              <a:t> </a:t>
            </a:r>
            <a:r>
              <a:rPr lang="en-US" dirty="0" err="1" smtClean="0"/>
              <a:t>thái</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từ</a:t>
            </a:r>
            <a:r>
              <a:rPr lang="en-US" dirty="0" smtClean="0"/>
              <a:t> </a:t>
            </a:r>
            <a:r>
              <a:rPr lang="en-US" dirty="0" err="1" smtClean="0"/>
              <a:t>các</a:t>
            </a:r>
            <a:r>
              <a:rPr lang="en-US" dirty="0" smtClean="0"/>
              <a:t> </a:t>
            </a:r>
            <a:r>
              <a:rPr lang="en-US" dirty="0" err="1" smtClean="0"/>
              <a:t>lớp</a:t>
            </a:r>
            <a:r>
              <a:rPr lang="en-US" dirty="0" smtClean="0"/>
              <a:t> 2 </a:t>
            </a:r>
            <a:r>
              <a:rPr lang="en-US" dirty="0" err="1" smtClean="0"/>
              <a:t>chiều</a:t>
            </a:r>
            <a:r>
              <a:rPr lang="en-US" dirty="0" smtClean="0"/>
              <a:t> </a:t>
            </a:r>
            <a:r>
              <a:rPr lang="en-US" dirty="0" err="1" smtClean="0"/>
              <a:t>cùng</a:t>
            </a:r>
            <a:r>
              <a:rPr lang="en-US" dirty="0" smtClean="0"/>
              <a:t> </a:t>
            </a:r>
            <a:r>
              <a:rPr lang="en-US" dirty="0" err="1" smtClean="0"/>
              <a:t>lúc</a:t>
            </a:r>
            <a:r>
              <a:rPr lang="en-US" dirty="0" smtClean="0"/>
              <a:t>. </a:t>
            </a:r>
          </a:p>
          <a:p>
            <a:endParaRPr lang="en-US" dirty="0" smtClean="0"/>
          </a:p>
          <a:p>
            <a:r>
              <a:rPr lang="en-US" dirty="0" err="1" smtClean="0"/>
              <a:t>Sử</a:t>
            </a:r>
            <a:r>
              <a:rPr lang="en-US" dirty="0" smtClean="0"/>
              <a:t> </a:t>
            </a:r>
            <a:r>
              <a:rPr lang="en-US" dirty="0" err="1" smtClean="0"/>
              <a:t>dụng</a:t>
            </a:r>
            <a:r>
              <a:rPr lang="en-US" dirty="0" smtClean="0"/>
              <a:t> </a:t>
            </a:r>
            <a:r>
              <a:rPr lang="en-US" dirty="0" err="1" smtClean="0"/>
              <a:t>mô</a:t>
            </a:r>
            <a:r>
              <a:rPr lang="en-US" dirty="0" smtClean="0"/>
              <a:t> </a:t>
            </a:r>
            <a:r>
              <a:rPr lang="en-US" dirty="0" err="1" smtClean="0"/>
              <a:t>hình</a:t>
            </a:r>
            <a:r>
              <a:rPr lang="en-US" dirty="0" smtClean="0"/>
              <a:t> transformer </a:t>
            </a:r>
            <a:r>
              <a:rPr lang="en-US" dirty="0" err="1" smtClean="0"/>
              <a:t>thay</a:t>
            </a:r>
            <a:r>
              <a:rPr lang="en-US" dirty="0" smtClean="0"/>
              <a:t> </a:t>
            </a:r>
            <a:r>
              <a:rPr lang="en-US" dirty="0" err="1" smtClean="0"/>
              <a:t>vì</a:t>
            </a:r>
            <a:r>
              <a:rPr lang="en-US" dirty="0" smtClean="0"/>
              <a:t> RNN (LSTM)</a:t>
            </a:r>
          </a:p>
          <a:p>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600389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Nhắc</a:t>
            </a:r>
            <a:r>
              <a:rPr lang="en-US" dirty="0" smtClean="0"/>
              <a:t> </a:t>
            </a:r>
            <a:r>
              <a:rPr lang="en-US" dirty="0" err="1" smtClean="0"/>
              <a:t>lại</a:t>
            </a:r>
            <a:r>
              <a:rPr lang="en-US" dirty="0" smtClean="0"/>
              <a:t> Transformer</a:t>
            </a:r>
            <a:endParaRPr lang="en-US" dirty="0"/>
          </a:p>
        </p:txBody>
      </p:sp>
      <p:sp>
        <p:nvSpPr>
          <p:cNvPr id="3" name="Text Placeholder 2"/>
          <p:cNvSpPr>
            <a:spLocks noGrp="1"/>
          </p:cNvSpPr>
          <p:nvPr>
            <p:ph type="body" idx="1"/>
          </p:nvPr>
        </p:nvSpPr>
        <p:spPr/>
        <p:txBody>
          <a:bodyPr/>
          <a:lstStyle/>
          <a:p>
            <a:r>
              <a:rPr lang="en-US" dirty="0" err="1" smtClean="0"/>
              <a:t>Gồm</a:t>
            </a:r>
            <a:r>
              <a:rPr lang="en-US" dirty="0" smtClean="0"/>
              <a:t> 2 </a:t>
            </a:r>
            <a:r>
              <a:rPr lang="en-US" dirty="0" err="1" smtClean="0"/>
              <a:t>phần</a:t>
            </a:r>
            <a:r>
              <a:rPr lang="en-US" dirty="0" smtClean="0"/>
              <a:t>: encoder </a:t>
            </a:r>
            <a:r>
              <a:rPr lang="en-US" dirty="0" err="1" smtClean="0"/>
              <a:t>và</a:t>
            </a:r>
            <a:r>
              <a:rPr lang="en-US" dirty="0" smtClean="0"/>
              <a:t> decoder</a:t>
            </a:r>
          </a:p>
          <a:p>
            <a:r>
              <a:rPr lang="en-US" dirty="0" err="1" smtClean="0"/>
              <a:t>Cấu</a:t>
            </a:r>
            <a:r>
              <a:rPr lang="en-US" dirty="0" smtClean="0"/>
              <a:t> </a:t>
            </a:r>
            <a:r>
              <a:rPr lang="en-US" dirty="0" err="1" smtClean="0"/>
              <a:t>trúc</a:t>
            </a:r>
            <a:r>
              <a:rPr lang="en-US" dirty="0" smtClean="0"/>
              <a:t> </a:t>
            </a:r>
            <a:r>
              <a:rPr lang="en-US" dirty="0" err="1" smtClean="0"/>
              <a:t>chính</a:t>
            </a:r>
            <a:r>
              <a:rPr lang="en-US" dirty="0" smtClean="0"/>
              <a:t>: </a:t>
            </a:r>
            <a:r>
              <a:rPr lang="en-US" dirty="0" err="1" smtClean="0"/>
              <a:t>seft</a:t>
            </a:r>
            <a:r>
              <a:rPr lang="en-US" dirty="0" smtClean="0"/>
              <a:t> attention (</a:t>
            </a:r>
            <a:r>
              <a:rPr lang="en-US" dirty="0" err="1" smtClean="0"/>
              <a:t>tự</a:t>
            </a:r>
            <a:r>
              <a:rPr lang="en-US" dirty="0" smtClean="0"/>
              <a:t> </a:t>
            </a:r>
            <a:r>
              <a:rPr lang="en-US" dirty="0" err="1" smtClean="0"/>
              <a:t>chú</a:t>
            </a:r>
            <a:r>
              <a:rPr lang="en-US" dirty="0" smtClean="0"/>
              <a:t> ý)</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2" descr="https://lena-voita.github.io/resources/lectures/seq2seq/transformer/model-m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0339" y="1470945"/>
            <a:ext cx="6081713" cy="323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818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Masked LM (MLM)</a:t>
            </a:r>
            <a:endParaRPr lang="en-US" dirty="0"/>
          </a:p>
        </p:txBody>
      </p:sp>
      <p:sp>
        <p:nvSpPr>
          <p:cNvPr id="3" name="Text Placeholder 2"/>
          <p:cNvSpPr>
            <a:spLocks noGrp="1"/>
          </p:cNvSpPr>
          <p:nvPr>
            <p:ph type="body" idx="1"/>
          </p:nvPr>
        </p:nvSpPr>
        <p:spPr/>
        <p:txBody>
          <a:bodyPr/>
          <a:lstStyle/>
          <a:p>
            <a:r>
              <a:rPr lang="en-US" dirty="0" err="1" smtClean="0"/>
              <a:t>Tuỳ</a:t>
            </a:r>
            <a:r>
              <a:rPr lang="en-US" dirty="0" smtClean="0"/>
              <a:t> </a:t>
            </a:r>
            <a:r>
              <a:rPr lang="en-US" dirty="0" err="1" smtClean="0"/>
              <a:t>tiện</a:t>
            </a:r>
            <a:r>
              <a:rPr lang="en-US" dirty="0" smtClean="0"/>
              <a:t> </a:t>
            </a:r>
            <a:r>
              <a:rPr lang="en-US" dirty="0" err="1" smtClean="0"/>
              <a:t>che</a:t>
            </a:r>
            <a:r>
              <a:rPr lang="en-US" dirty="0" smtClean="0"/>
              <a:t> </a:t>
            </a:r>
            <a:r>
              <a:rPr lang="en-US" dirty="0" err="1" smtClean="0"/>
              <a:t>đi</a:t>
            </a:r>
            <a:r>
              <a:rPr lang="en-US" dirty="0" smtClean="0"/>
              <a:t> 15% </a:t>
            </a:r>
            <a:r>
              <a:rPr lang="en-US" dirty="0" err="1" smtClean="0"/>
              <a:t>số</a:t>
            </a:r>
            <a:r>
              <a:rPr lang="en-US" dirty="0" smtClean="0"/>
              <a:t> </a:t>
            </a:r>
            <a:r>
              <a:rPr lang="en-US" dirty="0" err="1" smtClean="0"/>
              <a:t>từ</a:t>
            </a:r>
            <a:r>
              <a:rPr lang="en-US" dirty="0" smtClean="0"/>
              <a:t> </a:t>
            </a:r>
            <a:r>
              <a:rPr lang="en-US" dirty="0" err="1" smtClean="0"/>
              <a:t>trong</a:t>
            </a:r>
            <a:r>
              <a:rPr lang="en-US" dirty="0" smtClean="0"/>
              <a:t> </a:t>
            </a:r>
            <a:r>
              <a:rPr lang="en-US" dirty="0" err="1" smtClean="0"/>
              <a:t>câu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thay</a:t>
            </a:r>
            <a:r>
              <a:rPr lang="en-US" dirty="0" smtClean="0"/>
              <a:t> </a:t>
            </a:r>
            <a:r>
              <a:rPr lang="en-US" dirty="0" err="1" smtClean="0"/>
              <a:t>thế</a:t>
            </a:r>
            <a:r>
              <a:rPr lang="en-US" dirty="0" smtClean="0"/>
              <a:t> </a:t>
            </a:r>
            <a:r>
              <a:rPr lang="en-US" dirty="0" err="1" smtClean="0"/>
              <a:t>những</a:t>
            </a:r>
            <a:r>
              <a:rPr lang="en-US" dirty="0" smtClean="0"/>
              <a:t> </a:t>
            </a:r>
            <a:r>
              <a:rPr lang="en-US" dirty="0" err="1" smtClean="0"/>
              <a:t>ký</a:t>
            </a:r>
            <a:r>
              <a:rPr lang="en-US" dirty="0" smtClean="0"/>
              <a:t> </a:t>
            </a:r>
            <a:r>
              <a:rPr lang="en-US" dirty="0" err="1" smtClean="0"/>
              <a:t>tự</a:t>
            </a:r>
            <a:r>
              <a:rPr lang="en-US" dirty="0" smtClean="0"/>
              <a:t> </a:t>
            </a:r>
            <a:r>
              <a:rPr lang="en-US" dirty="0" err="1" smtClean="0"/>
              <a:t>đó</a:t>
            </a:r>
            <a:r>
              <a:rPr lang="en-US" dirty="0" smtClean="0"/>
              <a:t> </a:t>
            </a:r>
            <a:r>
              <a:rPr lang="en-US" dirty="0" err="1" smtClean="0"/>
              <a:t>bằng</a:t>
            </a:r>
            <a:r>
              <a:rPr lang="en-US" dirty="0" smtClean="0"/>
              <a:t> token MASK)</a:t>
            </a:r>
          </a:p>
          <a:p>
            <a:endParaRPr lang="en-US" dirty="0" smtClean="0"/>
          </a:p>
          <a:p>
            <a:r>
              <a:rPr lang="en-US" dirty="0" err="1" smtClean="0"/>
              <a:t>Chạy</a:t>
            </a:r>
            <a:r>
              <a:rPr lang="en-US" dirty="0" smtClean="0"/>
              <a:t> encoder </a:t>
            </a:r>
            <a:r>
              <a:rPr lang="en-US" dirty="0" err="1" smtClean="0"/>
              <a:t>wa</a:t>
            </a:r>
            <a:r>
              <a:rPr lang="en-US" dirty="0" smtClean="0"/>
              <a:t> </a:t>
            </a:r>
            <a:r>
              <a:rPr lang="en-US" dirty="0" err="1" smtClean="0"/>
              <a:t>chuỗi</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mới</a:t>
            </a:r>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251265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Sentence Prediction (NSP)</a:t>
            </a:r>
            <a:endParaRPr lang="en-US" dirty="0"/>
          </a:p>
        </p:txBody>
      </p:sp>
      <p:sp>
        <p:nvSpPr>
          <p:cNvPr id="3" name="Text Placeholder 2"/>
          <p:cNvSpPr>
            <a:spLocks noGrp="1"/>
          </p:cNvSpPr>
          <p:nvPr>
            <p:ph type="body" idx="1"/>
          </p:nvPr>
        </p:nvSpPr>
        <p:spPr/>
        <p:txBody>
          <a:bodyPr/>
          <a:lstStyle/>
          <a:p>
            <a:r>
              <a:rPr lang="en-US" dirty="0" smtClean="0"/>
              <a:t>NSP </a:t>
            </a:r>
            <a:r>
              <a:rPr lang="en-US" dirty="0" err="1" smtClean="0"/>
              <a:t>tạo</a:t>
            </a:r>
            <a:r>
              <a:rPr lang="en-US" dirty="0" smtClean="0"/>
              <a:t> </a:t>
            </a:r>
            <a:r>
              <a:rPr lang="en-US" dirty="0" err="1" smtClean="0"/>
              <a:t>nên</a:t>
            </a:r>
            <a:r>
              <a:rPr lang="en-US" dirty="0" smtClean="0"/>
              <a:t> </a:t>
            </a:r>
            <a:r>
              <a:rPr lang="en-US" dirty="0" err="1" smtClean="0"/>
              <a:t>quan</a:t>
            </a:r>
            <a:r>
              <a:rPr lang="en-US" dirty="0" smtClean="0"/>
              <a:t> </a:t>
            </a:r>
            <a:r>
              <a:rPr lang="en-US" dirty="0" err="1" smtClean="0"/>
              <a:t>hệ</a:t>
            </a:r>
            <a:r>
              <a:rPr lang="en-US" dirty="0" smtClean="0"/>
              <a:t> </a:t>
            </a:r>
            <a:r>
              <a:rPr lang="en-US" dirty="0" err="1" smtClean="0"/>
              <a:t>giữa</a:t>
            </a:r>
            <a:r>
              <a:rPr lang="en-US" dirty="0" smtClean="0"/>
              <a:t> 2 </a:t>
            </a:r>
            <a:r>
              <a:rPr lang="en-US" dirty="0" err="1" smtClean="0"/>
              <a:t>câu</a:t>
            </a:r>
            <a:r>
              <a:rPr lang="en-US" dirty="0" smtClean="0"/>
              <a:t> </a:t>
            </a:r>
            <a:r>
              <a:rPr lang="en-US" dirty="0" err="1" smtClean="0"/>
              <a:t>liền</a:t>
            </a:r>
            <a:r>
              <a:rPr lang="en-US" dirty="0" smtClean="0"/>
              <a:t> </a:t>
            </a:r>
            <a:r>
              <a:rPr lang="en-US" dirty="0" err="1" smtClean="0"/>
              <a:t>kề</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cho</a:t>
            </a:r>
            <a:r>
              <a:rPr lang="en-US" dirty="0" smtClean="0"/>
              <a:t> </a:t>
            </a:r>
            <a:r>
              <a:rPr lang="en-US" dirty="0" err="1" smtClean="0"/>
              <a:t>các</a:t>
            </a:r>
            <a:r>
              <a:rPr lang="en-US" dirty="0" smtClean="0"/>
              <a:t> </a:t>
            </a:r>
            <a:r>
              <a:rPr lang="en-US" dirty="0" err="1" smtClean="0"/>
              <a:t>tác</a:t>
            </a:r>
            <a:r>
              <a:rPr lang="en-US" dirty="0" smtClean="0"/>
              <a:t> </a:t>
            </a:r>
            <a:r>
              <a:rPr lang="en-US" dirty="0" err="1" smtClean="0"/>
              <a:t>vụ</a:t>
            </a:r>
            <a:r>
              <a:rPr lang="en-US" dirty="0" smtClean="0"/>
              <a:t> </a:t>
            </a:r>
            <a:r>
              <a:rPr lang="en-US" dirty="0" err="1" smtClean="0"/>
              <a:t>hỏi</a:t>
            </a:r>
            <a:r>
              <a:rPr lang="en-US" dirty="0" smtClean="0"/>
              <a:t> – </a:t>
            </a:r>
            <a:r>
              <a:rPr lang="en-US" dirty="0" err="1" smtClean="0"/>
              <a:t>trả</a:t>
            </a:r>
            <a:r>
              <a:rPr lang="en-US" dirty="0" smtClean="0"/>
              <a:t> </a:t>
            </a:r>
            <a:r>
              <a:rPr lang="en-US" dirty="0" err="1" smtClean="0"/>
              <a:t>lời</a:t>
            </a:r>
            <a:r>
              <a:rPr lang="en-US" dirty="0" smtClean="0"/>
              <a:t>.</a:t>
            </a:r>
          </a:p>
          <a:p>
            <a:r>
              <a:rPr lang="en-US" dirty="0" smtClean="0"/>
              <a:t>BERT </a:t>
            </a:r>
            <a:r>
              <a:rPr lang="en-US" dirty="0" err="1" smtClean="0"/>
              <a:t>cách</a:t>
            </a:r>
            <a:r>
              <a:rPr lang="en-US" dirty="0" smtClean="0"/>
              <a:t> </a:t>
            </a:r>
            <a:r>
              <a:rPr lang="en-US" dirty="0" err="1" smtClean="0"/>
              <a:t>các</a:t>
            </a:r>
            <a:r>
              <a:rPr lang="en-US" dirty="0" smtClean="0"/>
              <a:t> </a:t>
            </a:r>
            <a:r>
              <a:rPr lang="en-US" dirty="0" err="1" smtClean="0"/>
              <a:t>câu</a:t>
            </a:r>
            <a:r>
              <a:rPr lang="en-US" dirty="0" smtClean="0"/>
              <a:t> </a:t>
            </a:r>
            <a:r>
              <a:rPr lang="en-US" dirty="0" err="1" smtClean="0"/>
              <a:t>với</a:t>
            </a:r>
            <a:r>
              <a:rPr lang="en-US" dirty="0" smtClean="0"/>
              <a:t> token [SEP]. BERT </a:t>
            </a:r>
            <a:r>
              <a:rPr lang="en-US" dirty="0" err="1" smtClean="0"/>
              <a:t>sử</a:t>
            </a:r>
            <a:r>
              <a:rPr lang="en-US" dirty="0" smtClean="0"/>
              <a:t> </a:t>
            </a:r>
            <a:r>
              <a:rPr lang="en-US" dirty="0" err="1" smtClean="0"/>
              <a:t>dụng</a:t>
            </a:r>
            <a:r>
              <a:rPr lang="en-US" dirty="0" smtClean="0"/>
              <a:t> </a:t>
            </a:r>
            <a:r>
              <a:rPr lang="en-US" dirty="0" err="1" smtClean="0"/>
              <a:t>một</a:t>
            </a:r>
            <a:r>
              <a:rPr lang="en-US" dirty="0" smtClean="0"/>
              <a:t> </a:t>
            </a:r>
            <a:r>
              <a:rPr lang="en-US" dirty="0" err="1" smtClean="0"/>
              <a:t>cặp</a:t>
            </a:r>
            <a:r>
              <a:rPr lang="en-US" dirty="0" smtClean="0"/>
              <a:t> </a:t>
            </a:r>
            <a:r>
              <a:rPr lang="en-US" dirty="0" err="1" smtClean="0"/>
              <a:t>câu</a:t>
            </a:r>
            <a:r>
              <a:rPr lang="en-US" dirty="0" smtClean="0"/>
              <a:t> </a:t>
            </a:r>
            <a:r>
              <a:rPr lang="en-US" dirty="0" err="1" smtClean="0"/>
              <a:t>cho</a:t>
            </a:r>
            <a:r>
              <a:rPr lang="en-US" dirty="0" smtClean="0"/>
              <a:t> input.</a:t>
            </a:r>
          </a:p>
          <a:p>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50% </a:t>
            </a:r>
            <a:r>
              <a:rPr lang="en-US" dirty="0" err="1" smtClean="0"/>
              <a:t>câu</a:t>
            </a:r>
            <a:r>
              <a:rPr lang="en-US" dirty="0" smtClean="0"/>
              <a:t> </a:t>
            </a:r>
            <a:r>
              <a:rPr lang="en-US" dirty="0" err="1" smtClean="0"/>
              <a:t>thứ</a:t>
            </a:r>
            <a:r>
              <a:rPr lang="en-US" dirty="0" smtClean="0"/>
              <a:t> 2 </a:t>
            </a:r>
            <a:r>
              <a:rPr lang="en-US" dirty="0" err="1" smtClean="0"/>
              <a:t>đứng</a:t>
            </a:r>
            <a:r>
              <a:rPr lang="en-US" dirty="0" smtClean="0"/>
              <a:t> </a:t>
            </a:r>
            <a:r>
              <a:rPr lang="en-US" dirty="0" err="1" smtClean="0"/>
              <a:t>liền</a:t>
            </a:r>
            <a:r>
              <a:rPr lang="en-US" dirty="0" smtClean="0"/>
              <a:t> </a:t>
            </a:r>
            <a:r>
              <a:rPr lang="en-US" dirty="0" err="1" smtClean="0"/>
              <a:t>câu</a:t>
            </a:r>
            <a:r>
              <a:rPr lang="en-US" dirty="0" smtClean="0"/>
              <a:t> </a:t>
            </a:r>
            <a:r>
              <a:rPr lang="en-US" dirty="0" err="1" smtClean="0"/>
              <a:t>thứ</a:t>
            </a:r>
            <a:r>
              <a:rPr lang="en-US" dirty="0" smtClean="0"/>
              <a:t> </a:t>
            </a:r>
            <a:r>
              <a:rPr lang="en-US" dirty="0" err="1" smtClean="0"/>
              <a:t>nhất</a:t>
            </a:r>
            <a:r>
              <a:rPr lang="en-US" dirty="0" smtClean="0"/>
              <a:t>, 50% </a:t>
            </a:r>
            <a:r>
              <a:rPr lang="en-US" dirty="0" err="1" smtClean="0"/>
              <a:t>còn</a:t>
            </a:r>
            <a:r>
              <a:rPr lang="en-US" dirty="0" smtClean="0"/>
              <a:t> </a:t>
            </a:r>
            <a:r>
              <a:rPr lang="en-US" dirty="0" err="1" smtClean="0"/>
              <a:t>lại</a:t>
            </a:r>
            <a:r>
              <a:rPr lang="en-US" dirty="0" smtClean="0"/>
              <a:t> </a:t>
            </a:r>
            <a:r>
              <a:rPr lang="en-US" dirty="0" err="1" smtClean="0"/>
              <a:t>thứ</a:t>
            </a:r>
            <a:r>
              <a:rPr lang="en-US" dirty="0" smtClean="0"/>
              <a:t> </a:t>
            </a:r>
            <a:r>
              <a:rPr lang="en-US" dirty="0" err="1" smtClean="0"/>
              <a:t>tự</a:t>
            </a:r>
            <a:r>
              <a:rPr lang="en-US" dirty="0" smtClean="0"/>
              <a:t> </a:t>
            </a:r>
            <a:r>
              <a:rPr lang="en-US" dirty="0" err="1" smtClean="0"/>
              <a:t>các</a:t>
            </a:r>
            <a:r>
              <a:rPr lang="en-US" dirty="0" smtClean="0"/>
              <a:t> </a:t>
            </a:r>
            <a:r>
              <a:rPr lang="en-US" dirty="0" err="1" smtClean="0"/>
              <a:t>câu</a:t>
            </a:r>
            <a:r>
              <a:rPr lang="en-US" dirty="0" smtClean="0"/>
              <a:t> </a:t>
            </a:r>
            <a:r>
              <a:rPr lang="en-US" dirty="0" err="1" smtClean="0"/>
              <a:t>không</a:t>
            </a:r>
            <a:r>
              <a:rPr lang="en-US" dirty="0" smtClean="0"/>
              <a:t> </a:t>
            </a:r>
            <a:r>
              <a:rPr lang="en-US" dirty="0" err="1" smtClean="0"/>
              <a:t>liên</a:t>
            </a:r>
            <a:r>
              <a:rPr lang="en-US" dirty="0" smtClean="0"/>
              <a:t> </a:t>
            </a:r>
            <a:r>
              <a:rPr lang="en-US" dirty="0" err="1" smtClean="0"/>
              <a:t>quan</a:t>
            </a:r>
            <a:r>
              <a:rPr lang="en-US" dirty="0" smtClean="0"/>
              <a:t>. BERT </a:t>
            </a:r>
            <a:r>
              <a:rPr lang="en-US" dirty="0" err="1" smtClean="0"/>
              <a:t>sẽ</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câu</a:t>
            </a:r>
            <a:r>
              <a:rPr lang="en-US" dirty="0" smtClean="0"/>
              <a:t> </a:t>
            </a:r>
            <a:r>
              <a:rPr lang="en-US" dirty="0" err="1" smtClean="0"/>
              <a:t>thứ</a:t>
            </a:r>
            <a:r>
              <a:rPr lang="en-US" dirty="0" smtClean="0"/>
              <a:t> 2 </a:t>
            </a:r>
            <a:r>
              <a:rPr lang="en-US" dirty="0" err="1" smtClean="0"/>
              <a:t>có</a:t>
            </a:r>
            <a:r>
              <a:rPr lang="en-US" dirty="0" smtClean="0"/>
              <a:t> </a:t>
            </a:r>
            <a:r>
              <a:rPr lang="en-US" dirty="0" err="1" smtClean="0"/>
              <a:t>liên</a:t>
            </a:r>
            <a:r>
              <a:rPr lang="en-US" dirty="0" smtClean="0"/>
              <a:t> </a:t>
            </a:r>
            <a:r>
              <a:rPr lang="en-US" dirty="0" err="1" smtClean="0"/>
              <a:t>tiếp</a:t>
            </a:r>
            <a:r>
              <a:rPr lang="en-US" dirty="0" smtClean="0"/>
              <a:t> hay </a:t>
            </a:r>
            <a:r>
              <a:rPr lang="en-US" dirty="0" err="1" smtClean="0"/>
              <a:t>không</a:t>
            </a:r>
            <a:r>
              <a:rPr lang="en-US" dirty="0" smtClean="0"/>
              <a:t>.</a:t>
            </a:r>
          </a:p>
          <a:p>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1026" name="Picture 2" descr="https://miro.medium.com/max/454/0*Xjt0msrYPRVJS4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021" y="2438447"/>
            <a:ext cx="4324350" cy="233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210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7</a:t>
            </a:r>
            <a:r>
              <a:rPr lang="vi-VN" dirty="0" smtClean="0"/>
              <a:t>: </a:t>
            </a:r>
            <a:r>
              <a:rPr lang="en-US" dirty="0" err="1"/>
              <a:t>Thư</a:t>
            </a:r>
            <a:r>
              <a:rPr lang="en-US" dirty="0"/>
              <a:t> </a:t>
            </a:r>
            <a:r>
              <a:rPr lang="en-US" dirty="0" err="1"/>
              <a:t>viện</a:t>
            </a:r>
            <a:r>
              <a:rPr lang="en-US" dirty="0"/>
              <a:t> NLP</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570991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Natural Language Toolkit (NLTK)</a:t>
            </a:r>
          </a:p>
        </p:txBody>
      </p:sp>
      <p:sp>
        <p:nvSpPr>
          <p:cNvPr id="7" name="Text Placeholder 6"/>
          <p:cNvSpPr>
            <a:spLocks noGrp="1"/>
          </p:cNvSpPr>
          <p:nvPr>
            <p:ph type="body" idx="1"/>
          </p:nvPr>
        </p:nvSpPr>
        <p:spPr/>
        <p:txBody>
          <a:bodyPr/>
          <a:lstStyle/>
          <a:p>
            <a:r>
              <a:rPr lang="en-US" dirty="0" err="1"/>
              <a:t>Thư</a:t>
            </a:r>
            <a:r>
              <a:rPr lang="en-US" dirty="0"/>
              <a:t> </a:t>
            </a:r>
            <a:r>
              <a:rPr lang="en-US" dirty="0" err="1"/>
              <a:t>viện</a:t>
            </a:r>
            <a:r>
              <a:rPr lang="en-US" dirty="0"/>
              <a:t> </a:t>
            </a:r>
            <a:r>
              <a:rPr lang="en-US" dirty="0" err="1"/>
              <a:t>của</a:t>
            </a:r>
            <a:r>
              <a:rPr lang="en-US" dirty="0"/>
              <a:t> </a:t>
            </a:r>
            <a:r>
              <a:rPr lang="en-US" dirty="0" err="1"/>
              <a:t>ngôn</a:t>
            </a:r>
            <a:r>
              <a:rPr lang="en-US" dirty="0"/>
              <a:t> </a:t>
            </a:r>
            <a:r>
              <a:rPr lang="en-US" dirty="0" err="1"/>
              <a:t>ngữ</a:t>
            </a:r>
            <a:r>
              <a:rPr lang="en-US" dirty="0"/>
              <a:t> python </a:t>
            </a:r>
            <a:r>
              <a:rPr lang="en-US" dirty="0" err="1"/>
              <a:t>để</a:t>
            </a:r>
            <a:r>
              <a:rPr lang="en-US" dirty="0"/>
              <a:t> </a:t>
            </a:r>
            <a:r>
              <a:rPr lang="en-US" dirty="0" err="1"/>
              <a:t>làm</a:t>
            </a:r>
            <a:r>
              <a:rPr lang="en-US" dirty="0"/>
              <a:t> </a:t>
            </a:r>
            <a:r>
              <a:rPr lang="en-US" dirty="0" err="1"/>
              <a:t>việc</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ngôn</a:t>
            </a:r>
            <a:r>
              <a:rPr lang="en-US" dirty="0"/>
              <a:t> </a:t>
            </a:r>
            <a:r>
              <a:rPr lang="en-US" dirty="0" err="1"/>
              <a:t>ngữ</a:t>
            </a:r>
            <a:endParaRPr lang="en-US" dirty="0"/>
          </a:p>
          <a:p>
            <a:r>
              <a:rPr lang="en-US" dirty="0" err="1"/>
              <a:t>Chứa</a:t>
            </a:r>
            <a:r>
              <a:rPr lang="en-US" dirty="0"/>
              <a:t> 50 </a:t>
            </a:r>
            <a:r>
              <a:rPr lang="en-US" dirty="0" err="1"/>
              <a:t>bộ</a:t>
            </a:r>
            <a:r>
              <a:rPr lang="en-US" dirty="0"/>
              <a:t> </a:t>
            </a:r>
            <a:r>
              <a:rPr lang="en-US" dirty="0" err="1"/>
              <a:t>dữ</a:t>
            </a:r>
            <a:r>
              <a:rPr lang="en-US" dirty="0"/>
              <a:t> </a:t>
            </a:r>
            <a:r>
              <a:rPr lang="en-US" dirty="0" err="1"/>
              <a:t>liệu</a:t>
            </a:r>
            <a:r>
              <a:rPr lang="en-US" dirty="0"/>
              <a:t>, </a:t>
            </a:r>
            <a:r>
              <a:rPr lang="en-US" dirty="0" err="1"/>
              <a:t>phổ</a:t>
            </a:r>
            <a:r>
              <a:rPr lang="en-US" dirty="0"/>
              <a:t> </a:t>
            </a:r>
            <a:r>
              <a:rPr lang="en-US" dirty="0" err="1"/>
              <a:t>biến</a:t>
            </a:r>
            <a:r>
              <a:rPr lang="en-US" dirty="0"/>
              <a:t> </a:t>
            </a:r>
            <a:r>
              <a:rPr lang="en-US" dirty="0" err="1"/>
              <a:t>nhất</a:t>
            </a:r>
            <a:r>
              <a:rPr lang="en-US" dirty="0"/>
              <a:t> </a:t>
            </a:r>
            <a:r>
              <a:rPr lang="en-US" dirty="0" err="1"/>
              <a:t>là</a:t>
            </a:r>
            <a:r>
              <a:rPr lang="en-US" dirty="0"/>
              <a:t> WordNet</a:t>
            </a:r>
          </a:p>
          <a:p>
            <a:r>
              <a:rPr lang="en-US" dirty="0" err="1"/>
              <a:t>Các</a:t>
            </a:r>
            <a:r>
              <a:rPr lang="en-US" dirty="0"/>
              <a:t> </a:t>
            </a:r>
            <a:r>
              <a:rPr lang="en-US" dirty="0" err="1"/>
              <a:t>thư</a:t>
            </a:r>
            <a:r>
              <a:rPr lang="en-US" dirty="0"/>
              <a:t> </a:t>
            </a:r>
            <a:r>
              <a:rPr lang="en-US" dirty="0" err="1"/>
              <a:t>viện</a:t>
            </a:r>
            <a:r>
              <a:rPr lang="en-US" dirty="0"/>
              <a:t> </a:t>
            </a:r>
            <a:r>
              <a:rPr lang="en-US" dirty="0" err="1"/>
              <a:t>để</a:t>
            </a:r>
            <a:r>
              <a:rPr lang="en-US" dirty="0"/>
              <a:t> </a:t>
            </a:r>
            <a:r>
              <a:rPr lang="en-US" dirty="0" err="1"/>
              <a:t>phân</a:t>
            </a:r>
            <a:r>
              <a:rPr lang="en-US" dirty="0"/>
              <a:t> </a:t>
            </a:r>
            <a:r>
              <a:rPr lang="en-US" dirty="0" err="1"/>
              <a:t>loại</a:t>
            </a:r>
            <a:r>
              <a:rPr lang="en-US" dirty="0"/>
              <a:t>, </a:t>
            </a:r>
            <a:r>
              <a:rPr lang="en-US" dirty="0" err="1"/>
              <a:t>tách</a:t>
            </a:r>
            <a:r>
              <a:rPr lang="en-US" dirty="0"/>
              <a:t> token, …</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3" name="Picture 2">
            <a:extLst>
              <a:ext uri="{FF2B5EF4-FFF2-40B4-BE49-F238E27FC236}">
                <a16:creationId xmlns:a16="http://schemas.microsoft.com/office/drawing/2014/main" id="{3E378A24-EF87-B7C4-E50F-C2E94C1DD201}"/>
              </a:ext>
            </a:extLst>
          </p:cNvPr>
          <p:cNvPicPr>
            <a:picLocks noChangeAspect="1"/>
          </p:cNvPicPr>
          <p:nvPr/>
        </p:nvPicPr>
        <p:blipFill>
          <a:blip r:embed="rId3"/>
          <a:stretch>
            <a:fillRect/>
          </a:stretch>
        </p:blipFill>
        <p:spPr>
          <a:xfrm>
            <a:off x="1274050" y="1796737"/>
            <a:ext cx="7162800" cy="2962275"/>
          </a:xfrm>
          <a:prstGeom prst="rect">
            <a:avLst/>
          </a:prstGeom>
        </p:spPr>
      </p:pic>
    </p:spTree>
    <p:extLst>
      <p:ext uri="{BB962C8B-B14F-4D97-AF65-F5344CB8AC3E}">
        <p14:creationId xmlns:p14="http://schemas.microsoft.com/office/powerpoint/2010/main" val="1091754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FE52-9F32-9CA9-5593-1DE088DA6E91}"/>
              </a:ext>
            </a:extLst>
          </p:cNvPr>
          <p:cNvSpPr>
            <a:spLocks noGrp="1"/>
          </p:cNvSpPr>
          <p:nvPr>
            <p:ph type="title"/>
          </p:nvPr>
        </p:nvSpPr>
        <p:spPr/>
        <p:txBody>
          <a:bodyPr>
            <a:normAutofit fontScale="90000"/>
          </a:bodyPr>
          <a:lstStyle/>
          <a:p>
            <a:r>
              <a:rPr lang="en-US" dirty="0" err="1"/>
              <a:t>Torchtext</a:t>
            </a:r>
            <a:endParaRPr lang="en-US" dirty="0"/>
          </a:p>
        </p:txBody>
      </p:sp>
      <p:sp>
        <p:nvSpPr>
          <p:cNvPr id="3" name="Text Placeholder 2">
            <a:extLst>
              <a:ext uri="{FF2B5EF4-FFF2-40B4-BE49-F238E27FC236}">
                <a16:creationId xmlns:a16="http://schemas.microsoft.com/office/drawing/2014/main" id="{697E9697-DCA8-CB23-A456-633EBF8B9CA5}"/>
              </a:ext>
            </a:extLst>
          </p:cNvPr>
          <p:cNvSpPr>
            <a:spLocks noGrp="1"/>
          </p:cNvSpPr>
          <p:nvPr>
            <p:ph type="body" idx="1"/>
          </p:nvPr>
        </p:nvSpPr>
        <p:spPr/>
        <p:txBody>
          <a:bodyPr/>
          <a:lstStyle/>
          <a:p>
            <a:r>
              <a:rPr lang="en-US" dirty="0" err="1"/>
              <a:t>Thư</a:t>
            </a:r>
            <a:r>
              <a:rPr lang="en-US" dirty="0"/>
              <a:t> </a:t>
            </a:r>
            <a:r>
              <a:rPr lang="en-US" dirty="0" err="1"/>
              <a:t>viện</a:t>
            </a:r>
            <a:r>
              <a:rPr lang="en-US" dirty="0"/>
              <a:t> </a:t>
            </a:r>
            <a:r>
              <a:rPr lang="en-US" dirty="0" err="1"/>
              <a:t>xử</a:t>
            </a:r>
            <a:r>
              <a:rPr lang="en-US" dirty="0"/>
              <a:t> </a:t>
            </a:r>
            <a:r>
              <a:rPr lang="en-US" dirty="0" err="1"/>
              <a:t>lý</a:t>
            </a:r>
            <a:r>
              <a:rPr lang="en-US" dirty="0"/>
              <a:t> </a:t>
            </a:r>
            <a:r>
              <a:rPr lang="en-US" dirty="0" err="1" smtClean="0"/>
              <a:t>dữ</a:t>
            </a:r>
            <a:r>
              <a:rPr lang="en-US" dirty="0" smtClean="0"/>
              <a:t> </a:t>
            </a:r>
            <a:r>
              <a:rPr lang="en-US" dirty="0" err="1"/>
              <a:t>liệu</a:t>
            </a:r>
            <a:r>
              <a:rPr lang="en-US" dirty="0"/>
              <a:t> </a:t>
            </a:r>
            <a:r>
              <a:rPr lang="en-US" dirty="0" err="1"/>
              <a:t>văn</a:t>
            </a:r>
            <a:r>
              <a:rPr lang="en-US" dirty="0"/>
              <a:t> </a:t>
            </a:r>
            <a:r>
              <a:rPr lang="en-US" dirty="0" err="1" smtClean="0"/>
              <a:t>bản</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vào</a:t>
            </a:r>
            <a:r>
              <a:rPr lang="en-US" dirty="0" smtClean="0"/>
              <a:t> </a:t>
            </a:r>
            <a:r>
              <a:rPr lang="en-US" dirty="0" err="1" smtClean="0"/>
              <a:t>pytorch</a:t>
            </a:r>
            <a:r>
              <a:rPr lang="en-US" dirty="0" smtClean="0"/>
              <a:t>.</a:t>
            </a:r>
          </a:p>
          <a:p>
            <a:endParaRPr lang="en-US" dirty="0"/>
          </a:p>
          <a:p>
            <a:r>
              <a:rPr lang="en-US" dirty="0" err="1">
                <a:hlinkClick r:id="rId3"/>
              </a:rPr>
              <a:t>torchtext.datasets</a:t>
            </a:r>
            <a:r>
              <a:rPr lang="en-US" dirty="0"/>
              <a:t>: </a:t>
            </a:r>
            <a:r>
              <a:rPr lang="en-US" dirty="0" err="1" smtClean="0"/>
              <a:t>lớp</a:t>
            </a:r>
            <a:r>
              <a:rPr lang="en-US" dirty="0" smtClean="0"/>
              <a:t> </a:t>
            </a:r>
            <a:r>
              <a:rPr lang="en-US" dirty="0" err="1" smtClean="0"/>
              <a:t>quản</a:t>
            </a:r>
            <a:r>
              <a:rPr lang="en-US" dirty="0" smtClean="0"/>
              <a:t> </a:t>
            </a:r>
            <a:r>
              <a:rPr lang="en-US" dirty="0" err="1" smtClean="0"/>
              <a:t>lý</a:t>
            </a:r>
            <a:r>
              <a:rPr lang="en-US" dirty="0" smtClean="0"/>
              <a:t> </a:t>
            </a:r>
            <a:r>
              <a:rPr lang="en-US" dirty="0" err="1" smtClean="0"/>
              <a:t>các</a:t>
            </a:r>
            <a:r>
              <a:rPr lang="en-US" dirty="0" smtClean="0"/>
              <a:t> </a:t>
            </a:r>
            <a:r>
              <a:rPr lang="en-US" dirty="0" err="1" smtClean="0"/>
              <a:t>bộ</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có</a:t>
            </a:r>
            <a:r>
              <a:rPr lang="en-US" dirty="0" smtClean="0"/>
              <a:t> </a:t>
            </a:r>
            <a:r>
              <a:rPr lang="en-US" dirty="0" err="1" smtClean="0"/>
              <a:t>sẵn</a:t>
            </a:r>
            <a:endParaRPr lang="en-US" dirty="0"/>
          </a:p>
          <a:p>
            <a:r>
              <a:rPr lang="en-US" dirty="0" err="1">
                <a:hlinkClick r:id="rId4"/>
              </a:rPr>
              <a:t>torchtext.data</a:t>
            </a:r>
            <a:r>
              <a:rPr lang="en-US" dirty="0"/>
              <a:t>: </a:t>
            </a:r>
            <a:r>
              <a:rPr lang="en-US" dirty="0" err="1" smtClean="0"/>
              <a:t>các</a:t>
            </a:r>
            <a:r>
              <a:rPr lang="en-US" dirty="0" smtClean="0"/>
              <a:t> </a:t>
            </a:r>
            <a:r>
              <a:rPr lang="en-US" dirty="0" err="1" smtClean="0"/>
              <a:t>phần</a:t>
            </a:r>
            <a:r>
              <a:rPr lang="en-US" dirty="0" smtClean="0"/>
              <a:t> </a:t>
            </a:r>
            <a:r>
              <a:rPr lang="en-US" dirty="0" err="1" smtClean="0"/>
              <a:t>căn</a:t>
            </a:r>
            <a:r>
              <a:rPr lang="en-US" dirty="0" smtClean="0"/>
              <a:t> </a:t>
            </a:r>
            <a:r>
              <a:rPr lang="en-US" dirty="0" err="1" smtClean="0"/>
              <a:t>bản</a:t>
            </a:r>
            <a:r>
              <a:rPr lang="en-US" dirty="0" smtClean="0"/>
              <a:t> </a:t>
            </a:r>
            <a:r>
              <a:rPr lang="en-US" dirty="0" err="1" smtClean="0"/>
              <a:t>của</a:t>
            </a:r>
            <a:r>
              <a:rPr lang="en-US" dirty="0" smtClean="0"/>
              <a:t> NLP</a:t>
            </a:r>
            <a:endParaRPr lang="en-US" dirty="0"/>
          </a:p>
          <a:p>
            <a:r>
              <a:rPr lang="en-US" dirty="0" err="1">
                <a:hlinkClick r:id="rId5"/>
              </a:rPr>
              <a:t>torchtext.transforms</a:t>
            </a:r>
            <a:r>
              <a:rPr lang="en-US" dirty="0"/>
              <a:t>: </a:t>
            </a:r>
            <a:r>
              <a:rPr lang="en-US" dirty="0" err="1" smtClean="0"/>
              <a:t>các</a:t>
            </a:r>
            <a:r>
              <a:rPr lang="en-US" dirty="0" smtClean="0"/>
              <a:t> </a:t>
            </a:r>
            <a:r>
              <a:rPr lang="en-US" dirty="0" err="1" smtClean="0"/>
              <a:t>phép</a:t>
            </a:r>
            <a:r>
              <a:rPr lang="en-US" dirty="0" smtClean="0"/>
              <a:t> </a:t>
            </a:r>
            <a:r>
              <a:rPr lang="en-US" dirty="0" err="1" smtClean="0"/>
              <a:t>xử</a:t>
            </a:r>
            <a:r>
              <a:rPr lang="en-US" dirty="0" smtClean="0"/>
              <a:t> </a:t>
            </a:r>
            <a:r>
              <a:rPr lang="en-US" dirty="0" err="1" smtClean="0"/>
              <a:t>lý</a:t>
            </a:r>
            <a:r>
              <a:rPr lang="en-US" dirty="0" smtClean="0"/>
              <a:t> </a:t>
            </a:r>
            <a:r>
              <a:rPr lang="en-US" dirty="0" err="1" smtClean="0"/>
              <a:t>chuỗi</a:t>
            </a:r>
            <a:r>
              <a:rPr lang="en-US" dirty="0" smtClean="0"/>
              <a:t> </a:t>
            </a:r>
            <a:r>
              <a:rPr lang="en-US" dirty="0" err="1" smtClean="0"/>
              <a:t>ký</a:t>
            </a:r>
            <a:r>
              <a:rPr lang="en-US" dirty="0" smtClean="0"/>
              <a:t> </a:t>
            </a:r>
            <a:r>
              <a:rPr lang="en-US" dirty="0" err="1" smtClean="0"/>
              <a:t>tự</a:t>
            </a:r>
            <a:r>
              <a:rPr lang="en-US" dirty="0" smtClean="0"/>
              <a:t> </a:t>
            </a:r>
            <a:r>
              <a:rPr lang="en-US" dirty="0" err="1" smtClean="0"/>
              <a:t>căn</a:t>
            </a:r>
            <a:r>
              <a:rPr lang="en-US" dirty="0" smtClean="0"/>
              <a:t> </a:t>
            </a:r>
            <a:r>
              <a:rPr lang="en-US" dirty="0" err="1" smtClean="0"/>
              <a:t>bản</a:t>
            </a:r>
            <a:r>
              <a:rPr lang="en-US" dirty="0" smtClean="0"/>
              <a:t>.</a:t>
            </a:r>
            <a:endParaRPr lang="en-US" dirty="0"/>
          </a:p>
          <a:p>
            <a:r>
              <a:rPr lang="en-US" dirty="0" err="1" smtClean="0">
                <a:hlinkClick r:id="rId6"/>
              </a:rPr>
              <a:t>torchtext.models</a:t>
            </a:r>
            <a:r>
              <a:rPr lang="en-US" dirty="0" smtClean="0"/>
              <a:t>: </a:t>
            </a:r>
            <a:r>
              <a:rPr lang="en-US" dirty="0" err="1" smtClean="0"/>
              <a:t>mô</a:t>
            </a:r>
            <a:r>
              <a:rPr lang="en-US" dirty="0" smtClean="0"/>
              <a:t> </a:t>
            </a:r>
            <a:r>
              <a:rPr lang="en-US" dirty="0" err="1" smtClean="0"/>
              <a:t>hình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sẵn</a:t>
            </a:r>
            <a:endParaRPr lang="en-US" dirty="0"/>
          </a:p>
          <a:p>
            <a:r>
              <a:rPr lang="en-US" dirty="0" err="1">
                <a:hlinkClick r:id="rId7"/>
              </a:rPr>
              <a:t>torchtext.vocab</a:t>
            </a:r>
            <a:r>
              <a:rPr lang="en-US" dirty="0"/>
              <a:t>: </a:t>
            </a:r>
            <a:r>
              <a:rPr lang="en-US" dirty="0" err="1" smtClean="0"/>
              <a:t>các</a:t>
            </a:r>
            <a:r>
              <a:rPr lang="en-US" dirty="0" smtClean="0"/>
              <a:t> </a:t>
            </a:r>
            <a:r>
              <a:rPr lang="en-US" dirty="0" err="1" smtClean="0"/>
              <a:t>lớp</a:t>
            </a:r>
            <a:r>
              <a:rPr lang="en-US" dirty="0" smtClean="0"/>
              <a:t> </a:t>
            </a:r>
            <a:r>
              <a:rPr lang="en-US" dirty="0" err="1" smtClean="0"/>
              <a:t>và</a:t>
            </a:r>
            <a:r>
              <a:rPr lang="en-US" dirty="0" smtClean="0"/>
              <a:t> </a:t>
            </a:r>
            <a:r>
              <a:rPr lang="en-US" dirty="0" err="1" smtClean="0"/>
              <a:t>hàm</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sẵn</a:t>
            </a:r>
            <a:r>
              <a:rPr lang="en-US" dirty="0" smtClean="0"/>
              <a:t> </a:t>
            </a:r>
            <a:r>
              <a:rPr lang="en-US" dirty="0" err="1" smtClean="0"/>
              <a:t>để</a:t>
            </a:r>
            <a:r>
              <a:rPr lang="en-US" dirty="0" smtClean="0"/>
              <a:t> </a:t>
            </a:r>
            <a:r>
              <a:rPr lang="en-US" dirty="0" err="1" smtClean="0"/>
              <a:t>quản</a:t>
            </a:r>
            <a:r>
              <a:rPr lang="en-US" dirty="0" smtClean="0"/>
              <a:t> </a:t>
            </a:r>
            <a:r>
              <a:rPr lang="en-US" dirty="0" err="1" smtClean="0"/>
              <a:t>lý</a:t>
            </a:r>
            <a:r>
              <a:rPr lang="en-US" dirty="0" smtClean="0"/>
              <a:t> Vocab </a:t>
            </a:r>
            <a:r>
              <a:rPr lang="en-US" dirty="0" err="1" smtClean="0"/>
              <a:t>và</a:t>
            </a:r>
            <a:r>
              <a:rPr lang="en-US" dirty="0" smtClean="0"/>
              <a:t> </a:t>
            </a:r>
            <a:r>
              <a:rPr lang="en-US" dirty="0"/>
              <a:t>Vectors </a:t>
            </a:r>
          </a:p>
          <a:p>
            <a:endParaRPr lang="en-US" dirty="0"/>
          </a:p>
        </p:txBody>
      </p:sp>
      <p:sp>
        <p:nvSpPr>
          <p:cNvPr id="4" name="Slide Number Placeholder 3">
            <a:extLst>
              <a:ext uri="{FF2B5EF4-FFF2-40B4-BE49-F238E27FC236}">
                <a16:creationId xmlns:a16="http://schemas.microsoft.com/office/drawing/2014/main" id="{F7E139B7-982E-C659-4A9B-B46300A569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457491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Hugging Face</a:t>
            </a:r>
          </a:p>
        </p:txBody>
      </p:sp>
      <p:sp>
        <p:nvSpPr>
          <p:cNvPr id="7" name="Text Placeholder 6"/>
          <p:cNvSpPr>
            <a:spLocks noGrp="1"/>
          </p:cNvSpPr>
          <p:nvPr>
            <p:ph type="body" idx="1"/>
          </p:nvPr>
        </p:nvSpPr>
        <p:spPr/>
        <p:txBody>
          <a:bodyPr/>
          <a:lstStyle/>
          <a:p>
            <a:r>
              <a:rPr lang="vi-VN" dirty="0"/>
              <a:t>Hugging Face là công ty công nghệ cung cấp nền tảng đào tạo, triển khai và sử dụng các mô hình xử lý ngôn ngữ tự nhiên tiên tiến nhất. </a:t>
            </a:r>
            <a:endParaRPr lang="en-US" dirty="0" smtClean="0"/>
          </a:p>
          <a:p>
            <a:endParaRPr lang="en-US" dirty="0" smtClean="0"/>
          </a:p>
          <a:p>
            <a:r>
              <a:rPr lang="vi-VN" dirty="0" smtClean="0"/>
              <a:t>H</a:t>
            </a:r>
            <a:r>
              <a:rPr lang="en-US" dirty="0" err="1" smtClean="0"/>
              <a:t>ugging</a:t>
            </a:r>
            <a:r>
              <a:rPr lang="en-US" dirty="0" smtClean="0"/>
              <a:t> Face </a:t>
            </a:r>
            <a:r>
              <a:rPr lang="vi-VN" dirty="0" smtClean="0"/>
              <a:t>cung </a:t>
            </a:r>
            <a:r>
              <a:rPr lang="vi-VN" dirty="0"/>
              <a:t>cấp một thư viện các mô hình được đào tạo trước, cũng như các công cụ để tinh chỉnh và sử dụng các mô hình này trong các ứng dụng khác nhau như dịch ngôn ngữ, tạo văn bản và phân loại văn bản.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506954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Hugging Face</a:t>
            </a:r>
            <a:endParaRPr lang="en-US" dirty="0"/>
          </a:p>
        </p:txBody>
      </p:sp>
      <p:sp>
        <p:nvSpPr>
          <p:cNvPr id="3" name="Text Placeholder 2"/>
          <p:cNvSpPr>
            <a:spLocks noGrp="1"/>
          </p:cNvSpPr>
          <p:nvPr>
            <p:ph type="body" idx="1"/>
          </p:nvPr>
        </p:nvSpPr>
        <p:spPr/>
        <p:txBody>
          <a:bodyPr>
            <a:normAutofit fontScale="85000" lnSpcReduction="10000"/>
          </a:bodyPr>
          <a:lstStyle/>
          <a:p>
            <a:r>
              <a:rPr lang="vi-VN" dirty="0"/>
              <a:t>Thư viện Hugging Face Transformer: Bạn có thể sử dụng thư viện Hugging Face Transformer để đào tạo và tinh chỉnh các mô hình ngôn ngữ cho các tác vụ xử lý ngôn ngữ tự nhiên khác nhau như tạo văn bản, dịch ngôn ngữ và phân loại văn bản. Bạn có thể sử dụng các mô hình được đào tạo trước có sẵn trong thư viện hoặc đào tạo các mô hình của riêng mình bằng các công cụ đào tạo của thư viện.Hugging </a:t>
            </a:r>
            <a:endParaRPr lang="en-US" dirty="0" smtClean="0"/>
          </a:p>
          <a:p>
            <a:endParaRPr lang="en-US" dirty="0" smtClean="0"/>
          </a:p>
          <a:p>
            <a:r>
              <a:rPr lang="vi-VN" dirty="0" smtClean="0"/>
              <a:t>Face </a:t>
            </a:r>
            <a:r>
              <a:rPr lang="vi-VN" dirty="0"/>
              <a:t>Model Hub: Bạn có thể truy cập nhiều loại mô hình được đào tạo trước trên Hugging Face Model Hub và sử dụng chúng cho các tác vụ NLP khác nhau như phân loại văn bản, dịch ngôn ngữ và tạo văn bản. Có thể dễ dàng tải và sử dụng các mô hình này trong mã của bạn bằng thư viện Hugging Face Transformer</a:t>
            </a:r>
            <a:r>
              <a:rPr lang="vi-VN" dirty="0" smtClean="0"/>
              <a:t>.</a:t>
            </a:r>
            <a:endParaRPr lang="en-US" dirty="0" smtClean="0"/>
          </a:p>
          <a:p>
            <a:endParaRPr lang="en-US" dirty="0"/>
          </a:p>
          <a:p>
            <a:r>
              <a:rPr lang="vi-VN" dirty="0" smtClean="0"/>
              <a:t>Hugging </a:t>
            </a:r>
            <a:r>
              <a:rPr lang="vi-VN" dirty="0"/>
              <a:t>Face Cloud API: Bạn có thể sử dụng Hugging Face Cloud API để triển khai các mô hình được đào tạo trước trong sản xuất. API cung cấp một cách đơn giản và nhanh chóng để chạy suy luận trên lượng lớn dữ liệu văn bản và tích hợp các mô hình vào ứng dụng của bạn.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391511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934953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en-US" dirty="0" err="1" smtClean="0"/>
              <a:t>Tự</a:t>
            </a:r>
            <a:r>
              <a:rPr lang="en-US" dirty="0" smtClean="0"/>
              <a:t> </a:t>
            </a:r>
            <a:r>
              <a:rPr lang="en-US" dirty="0" err="1" smtClean="0"/>
              <a:t>huấn</a:t>
            </a:r>
            <a:r>
              <a:rPr lang="en-US" dirty="0" smtClean="0"/>
              <a:t> </a:t>
            </a:r>
            <a:r>
              <a:rPr lang="en-US" dirty="0" err="1" smtClean="0"/>
              <a:t>luyện</a:t>
            </a:r>
            <a:r>
              <a:rPr lang="en-US" dirty="0" smtClean="0"/>
              <a:t> embedding </a:t>
            </a:r>
            <a:r>
              <a:rPr lang="en-US" dirty="0" err="1" smtClean="0"/>
              <a:t>và</a:t>
            </a:r>
            <a:r>
              <a:rPr lang="en-US" dirty="0" smtClean="0"/>
              <a:t> </a:t>
            </a:r>
            <a:r>
              <a:rPr lang="en-US" dirty="0" err="1" smtClean="0"/>
              <a:t>quan</a:t>
            </a:r>
            <a:r>
              <a:rPr lang="en-US" dirty="0" smtClean="0"/>
              <a:t> </a:t>
            </a:r>
            <a:r>
              <a:rPr lang="en-US" dirty="0" err="1" smtClean="0"/>
              <a:t>sát</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các</a:t>
            </a:r>
            <a:r>
              <a:rPr lang="en-US" dirty="0" smtClean="0"/>
              <a:t> </a:t>
            </a:r>
            <a:r>
              <a:rPr lang="en-US" dirty="0" err="1" smtClean="0"/>
              <a:t>từ</a:t>
            </a:r>
            <a:endParaRPr lang="en-US" dirty="0" smtClean="0"/>
          </a:p>
          <a:p>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smtClean="0"/>
              <a:t>BERT </a:t>
            </a:r>
            <a:r>
              <a:rPr lang="en-US" dirty="0" err="1" smtClean="0"/>
              <a:t>hoặc</a:t>
            </a:r>
            <a:r>
              <a:rPr lang="en-US" dirty="0" smtClean="0"/>
              <a:t> </a:t>
            </a:r>
            <a:r>
              <a:rPr lang="en-US" dirty="0" err="1" smtClean="0"/>
              <a:t>tự</a:t>
            </a:r>
            <a:r>
              <a:rPr lang="en-US" dirty="0" smtClean="0"/>
              <a:t> </a:t>
            </a:r>
            <a:r>
              <a:rPr lang="en-US" dirty="0" err="1" smtClean="0"/>
              <a:t>x</a:t>
            </a:r>
            <a:r>
              <a:rPr lang="en-US" dirty="0" err="1" smtClean="0"/>
              <a:t>ây</a:t>
            </a:r>
            <a:r>
              <a:rPr lang="en-US" dirty="0" smtClean="0"/>
              <a:t> </a:t>
            </a:r>
            <a:r>
              <a:rPr lang="en-US" dirty="0" err="1" smtClean="0"/>
              <a:t>dựng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a:t>
            </a:r>
            <a:r>
              <a:rPr lang="en-US" dirty="0" err="1" smtClean="0"/>
              <a:t>một</a:t>
            </a:r>
            <a:r>
              <a:rPr lang="en-US" dirty="0" smtClean="0"/>
              <a:t> </a:t>
            </a:r>
            <a:r>
              <a:rPr lang="en-US" dirty="0" err="1" smtClean="0"/>
              <a:t>tác</a:t>
            </a:r>
            <a:r>
              <a:rPr lang="en-US" dirty="0" smtClean="0"/>
              <a:t> </a:t>
            </a:r>
            <a:r>
              <a:rPr lang="en-US" dirty="0" err="1" smtClean="0"/>
              <a:t>vụ</a:t>
            </a:r>
            <a:r>
              <a:rPr lang="en-US" dirty="0" smtClean="0"/>
              <a:t> </a:t>
            </a:r>
            <a:r>
              <a:rPr lang="en-US" dirty="0" err="1" smtClean="0"/>
              <a:t>cụ</a:t>
            </a:r>
            <a:r>
              <a:rPr lang="en-US" dirty="0" smtClean="0"/>
              <a:t> </a:t>
            </a:r>
            <a:r>
              <a:rPr lang="en-US" dirty="0" err="1" smtClean="0"/>
              <a:t>thể</a:t>
            </a:r>
            <a:r>
              <a:rPr lang="en-US" dirty="0" smtClean="0"/>
              <a:t> </a:t>
            </a:r>
            <a:r>
              <a:rPr lang="en-US" dirty="0" err="1" smtClean="0"/>
              <a:t>như</a:t>
            </a:r>
            <a:r>
              <a:rPr lang="en-US" dirty="0" smtClean="0"/>
              <a:t> sentiment analysis.</a:t>
            </a:r>
          </a:p>
          <a:p>
            <a:r>
              <a:rPr lang="en-US" dirty="0" err="1" smtClean="0"/>
              <a:t>Sử</a:t>
            </a:r>
            <a:r>
              <a:rPr lang="en-US" dirty="0" smtClean="0"/>
              <a:t> </a:t>
            </a:r>
            <a:r>
              <a:rPr lang="en-US" dirty="0" err="1" smtClean="0"/>
              <a:t>dụng</a:t>
            </a:r>
            <a:r>
              <a:rPr lang="en-US" dirty="0" smtClean="0"/>
              <a:t> </a:t>
            </a:r>
            <a:r>
              <a:rPr lang="en-US" dirty="0" err="1" smtClean="0"/>
              <a:t>huggingface</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một</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căn</a:t>
            </a:r>
            <a:r>
              <a:rPr lang="en-US" dirty="0" smtClean="0"/>
              <a:t> </a:t>
            </a:r>
            <a:r>
              <a:rPr lang="en-US" dirty="0" err="1" smtClean="0"/>
              <a:t>bản</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a:t>
            </a:r>
            <a:r>
              <a:rPr lang="en-US" dirty="0" err="1"/>
              <a:t>Dữ</a:t>
            </a:r>
            <a:r>
              <a:rPr lang="en-US" dirty="0"/>
              <a:t> </a:t>
            </a:r>
            <a:r>
              <a:rPr lang="en-US" dirty="0" err="1"/>
              <a:t>liệu</a:t>
            </a:r>
            <a:r>
              <a:rPr lang="en-US" dirty="0"/>
              <a:t> NLP</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665202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Hugging Face</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20617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NLP </a:t>
            </a:r>
            <a:r>
              <a:rPr lang="en-US" dirty="0" err="1"/>
              <a:t>là</a:t>
            </a:r>
            <a:r>
              <a:rPr lang="en-US" dirty="0"/>
              <a:t> </a:t>
            </a:r>
            <a:r>
              <a:rPr lang="en-US" dirty="0" err="1"/>
              <a:t>gì</a:t>
            </a:r>
            <a:endParaRPr lang="en-US" dirty="0"/>
          </a:p>
        </p:txBody>
      </p:sp>
      <p:sp>
        <p:nvSpPr>
          <p:cNvPr id="7" name="Text Placeholder 6"/>
          <p:cNvSpPr>
            <a:spLocks noGrp="1"/>
          </p:cNvSpPr>
          <p:nvPr>
            <p:ph type="body" idx="1"/>
          </p:nvPr>
        </p:nvSpPr>
        <p:spPr/>
        <p:txBody>
          <a:bodyPr/>
          <a:lstStyle/>
          <a:p>
            <a:r>
              <a:rPr lang="vi-VN" dirty="0"/>
              <a:t>Xử lý ngôn ngữ tự nhiên (NLP) là một lĩnh vực trong trí tuệ nhân tạo (AI), có nhiệm vụ xây dựng các công cụ phân tích và tổng hợp giúp máy tính có thể “hiểu” ngôn ngữ của con người thông qua văn bản hoặc tiếng nói</a:t>
            </a:r>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38663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p:txBody>
      </p:sp>
      <p:sp>
        <p:nvSpPr>
          <p:cNvPr id="3" name="Text Placeholder 2"/>
          <p:cNvSpPr>
            <a:spLocks noGrp="1"/>
          </p:cNvSpPr>
          <p:nvPr>
            <p:ph type="body" idx="1"/>
          </p:nvPr>
        </p:nvSpPr>
        <p:spPr>
          <a:xfrm>
            <a:off x="310896" y="676656"/>
            <a:ext cx="4116725" cy="3967800"/>
          </a:xfrm>
        </p:spPr>
        <p:txBody>
          <a:bodyPr>
            <a:normAutofit fontScale="70000" lnSpcReduction="20000"/>
          </a:bodyPr>
          <a:lstStyle/>
          <a:p>
            <a:r>
              <a:rPr lang="vi-VN" dirty="0"/>
              <a:t>Morphological analysis: phân tích hình thái của ngôn ngữ, bao gồm các khâu xử lý:</a:t>
            </a:r>
          </a:p>
          <a:p>
            <a:pPr lvl="1"/>
            <a:r>
              <a:rPr lang="vi-VN" dirty="0"/>
              <a:t>Phân đoạn từ vựng (word segmentation): phân giải câu văn được nhập vào thành các từ có thứ tự.</a:t>
            </a:r>
          </a:p>
          <a:p>
            <a:pPr lvl="1"/>
            <a:r>
              <a:rPr lang="vi-VN" dirty="0"/>
              <a:t>Phân loại từ (part-of-speech tagging): quyết định từ loại của từ vựng</a:t>
            </a:r>
          </a:p>
          <a:p>
            <a:pPr lvl="1"/>
            <a:r>
              <a:rPr lang="vi-VN" dirty="0"/>
              <a:t>Phục hồi thể nguyên dạng của từ (lemmatization)(đối với tiếng anh): làm trở lại nguyên dạng ban đầu các từ vựng bị biến đổi thể ( inflection) hoặc được kết hợp (conjugatetion).</a:t>
            </a:r>
            <a:endParaRPr lang="en-US" dirty="0"/>
          </a:p>
          <a:p>
            <a:pPr lvl="1"/>
            <a:endParaRPr lang="vi-VN" dirty="0"/>
          </a:p>
          <a:p>
            <a:r>
              <a:rPr lang="vi-VN" dirty="0"/>
              <a:t>Syntactic analysis: phân tích cú pháp, tìm hiểu cấu trúc của câu(chủ ngữ, động từ chính,...)</a:t>
            </a:r>
            <a:endParaRPr lang="en-US" dirty="0"/>
          </a:p>
          <a:p>
            <a:endParaRPr lang="vi-VN" dirty="0"/>
          </a:p>
          <a:p>
            <a:r>
              <a:rPr lang="vi-VN" dirty="0"/>
              <a:t>Semantic interpretaion: diễn dịch ngữ nghĩa, ý nghĩa của câu dựa vào các từ tạo nên câu</a:t>
            </a:r>
            <a:endParaRPr lang="en-US" dirty="0"/>
          </a:p>
          <a:p>
            <a:endParaRPr lang="vi-VN" dirty="0"/>
          </a:p>
          <a:p>
            <a:r>
              <a:rPr lang="vi-VN" dirty="0"/>
              <a:t>Discourse processing: phân tích ngữ nghĩa dựa trên bối cảnh của câu.</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https://images.viblo.asia/ff7c1393-96dd-4d56-bf5b-6fa7b6c7fdb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894" y="1267232"/>
            <a:ext cx="3951356" cy="21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Ứng</a:t>
            </a:r>
            <a:r>
              <a:rPr lang="en-US" dirty="0"/>
              <a:t> </a:t>
            </a:r>
            <a:r>
              <a:rPr lang="en-US" dirty="0" err="1"/>
              <a:t>dụng</a:t>
            </a:r>
            <a:endParaRPr lang="en-US" dirty="0"/>
          </a:p>
        </p:txBody>
      </p:sp>
      <p:sp>
        <p:nvSpPr>
          <p:cNvPr id="7" name="Text Placeholder 6"/>
          <p:cNvSpPr>
            <a:spLocks noGrp="1"/>
          </p:cNvSpPr>
          <p:nvPr>
            <p:ph type="body" idx="1"/>
          </p:nvPr>
        </p:nvSpPr>
        <p:spPr/>
        <p:txBody>
          <a:bodyPr/>
          <a:lstStyle/>
          <a:p>
            <a:r>
              <a:rPr lang="vi-VN" dirty="0"/>
              <a:t>Spell checking: phát hiện và sửa lỗi chính tả</a:t>
            </a:r>
          </a:p>
          <a:p>
            <a:r>
              <a:rPr lang="vi-VN" dirty="0"/>
              <a:t>Finding synonyms: Tìm từ có nghĩa tương đồng</a:t>
            </a:r>
          </a:p>
          <a:p>
            <a:r>
              <a:rPr lang="vi-VN" dirty="0"/>
              <a:t>Extracting information: Trích rút thông tin từ websites như giá sản phẩm, ngày tháng, địa điểm, tên người và tên công ty</a:t>
            </a:r>
          </a:p>
          <a:p>
            <a:r>
              <a:rPr lang="vi-VN" dirty="0"/>
              <a:t>Classifying: Phân loại quan điểm(Tích cực/ Tiêu cực) của một văn bản dài, phân loại tin tức,...</a:t>
            </a:r>
          </a:p>
          <a:p>
            <a:r>
              <a:rPr lang="vi-VN" dirty="0"/>
              <a:t>Machine translation: Dịch từ ngôn ngữ nguồn sang ngôn ngữ đích</a:t>
            </a:r>
          </a:p>
          <a:p>
            <a:r>
              <a:rPr lang="vi-VN" dirty="0"/>
              <a:t>Spoken dialog systems: Các hệ thống hội thoại giữa người và máy(Tư vấn khách hàng tự động, điều khiển thiết bị, đặt hàng,...)</a:t>
            </a:r>
          </a:p>
          <a:p>
            <a:r>
              <a:rPr lang="vi-VN" dirty="0"/>
              <a:t>Question Answering: Các hệ hỏi đáp</a:t>
            </a:r>
          </a:p>
          <a:p>
            <a:r>
              <a:rPr lang="vi-VN" dirty="0"/>
              <a:t>Speech recognition: Nhận dạng giọng nói</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2425643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3150</Words>
  <Application>Microsoft Office PowerPoint</Application>
  <PresentationFormat>On-screen Show (16:9)</PresentationFormat>
  <Paragraphs>294</Paragraphs>
  <Slides>48</Slides>
  <Notes>26</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48</vt:i4>
      </vt:variant>
    </vt:vector>
  </HeadingPairs>
  <TitlesOfParts>
    <vt:vector size="52" baseType="lpstr">
      <vt:lpstr>Arial</vt:lpstr>
      <vt:lpstr>Cambria Math</vt:lpstr>
      <vt:lpstr>Simple Light</vt:lpstr>
      <vt:lpstr>Simple Light</vt:lpstr>
      <vt:lpstr>Deep Learning Bài 9: Xử lý ngôn ngữ tự nhiên</vt:lpstr>
      <vt:lpstr>Giảng viên và Trợ giảng</vt:lpstr>
      <vt:lpstr>Giảng viên và Trợ giảng (hỗ trợ)</vt:lpstr>
      <vt:lpstr>Giới thiệu mentor </vt:lpstr>
      <vt:lpstr>Nội dung</vt:lpstr>
      <vt:lpstr>Phần 1: Giới thiệu</vt:lpstr>
      <vt:lpstr>NLP là gì</vt:lpstr>
      <vt:lpstr>Xử lý ngôn ngữ tự nhiên</vt:lpstr>
      <vt:lpstr>Ứng dụng</vt:lpstr>
      <vt:lpstr>Ví dụ ứng dụng</vt:lpstr>
      <vt:lpstr>Phần 2: Trình bày ký tự (word embedding)</vt:lpstr>
      <vt:lpstr>Ví dụ</vt:lpstr>
      <vt:lpstr>Định nghĩa</vt:lpstr>
      <vt:lpstr>Quan sát vector từ trong không gian đa chiều</vt:lpstr>
      <vt:lpstr>One hot encoding</vt:lpstr>
      <vt:lpstr>Các phương pháp đếm (count-based)</vt:lpstr>
      <vt:lpstr>Word2Vec</vt:lpstr>
      <vt:lpstr>Word2Vec</vt:lpstr>
      <vt:lpstr>Word2Vec</vt:lpstr>
      <vt:lpstr>Word2Vec</vt:lpstr>
      <vt:lpstr>Ví dụ cụ thể huấn luyện word2vec</vt:lpstr>
      <vt:lpstr>Các biến thể khác</vt:lpstr>
      <vt:lpstr>Cách đánh giá word embeddings</vt:lpstr>
      <vt:lpstr>Phần 3: Mô hình ngôn ngữ</vt:lpstr>
      <vt:lpstr>Mô hình ngôn ngữ</vt:lpstr>
      <vt:lpstr>Cấu trúc tổng quát</vt:lpstr>
      <vt:lpstr>Sáng tác văn sử dụng mô hình ngôn ngữ</vt:lpstr>
      <vt:lpstr>Mô hình n-gram</vt:lpstr>
      <vt:lpstr>Mô hình ngôn ngữ mạng neuron</vt:lpstr>
      <vt:lpstr>Mô hình ngôn ngữ có điều kiện (conditional language model)</vt:lpstr>
      <vt:lpstr>Mô hình ngôn ngữ có điều kiện</vt:lpstr>
      <vt:lpstr>Phần 6: Mô hình BERT</vt:lpstr>
      <vt:lpstr>BERT là gì</vt:lpstr>
      <vt:lpstr>Nhắc lại Transformer</vt:lpstr>
      <vt:lpstr>Masked LM (MLM)</vt:lpstr>
      <vt:lpstr>Next Sentence Prediction (NSP)</vt:lpstr>
      <vt:lpstr>Phần 7: Thư viện NLP</vt:lpstr>
      <vt:lpstr>Natural Language Toolkit (NLTK)</vt:lpstr>
      <vt:lpstr>Torchtext</vt:lpstr>
      <vt:lpstr>Hugging Face</vt:lpstr>
      <vt:lpstr>Hugging Face</vt:lpstr>
      <vt:lpstr>Phần 5: Bài tập và thảo luận</vt:lpstr>
      <vt:lpstr>Bài tập</vt:lpstr>
      <vt:lpstr>Tóm tắt</vt:lpstr>
      <vt:lpstr>Các thuật ngữ thường thấy</vt:lpstr>
      <vt:lpstr>Thảo Luận &amp; Hỏi Đáp </vt:lpstr>
      <vt:lpstr>Phần 5: Dữ liệu NLP</vt:lpstr>
      <vt:lpstr>Hugging 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239</cp:revision>
  <dcterms:modified xsi:type="dcterms:W3CDTF">2023-01-15T10:34:15Z</dcterms:modified>
</cp:coreProperties>
</file>